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76"/>
  </p:notesMasterIdLst>
  <p:sldIdLst>
    <p:sldId id="303" r:id="rId7"/>
    <p:sldId id="264" r:id="rId8"/>
    <p:sldId id="432" r:id="rId9"/>
    <p:sldId id="424" r:id="rId10"/>
    <p:sldId id="439" r:id="rId11"/>
    <p:sldId id="461" r:id="rId12"/>
    <p:sldId id="307" r:id="rId13"/>
    <p:sldId id="459" r:id="rId14"/>
    <p:sldId id="453" r:id="rId15"/>
    <p:sldId id="458" r:id="rId16"/>
    <p:sldId id="317" r:id="rId17"/>
    <p:sldId id="465" r:id="rId18"/>
    <p:sldId id="466" r:id="rId19"/>
    <p:sldId id="468" r:id="rId20"/>
    <p:sldId id="456" r:id="rId21"/>
    <p:sldId id="457" r:id="rId22"/>
    <p:sldId id="464" r:id="rId23"/>
    <p:sldId id="462" r:id="rId24"/>
    <p:sldId id="463" r:id="rId25"/>
    <p:sldId id="467" r:id="rId26"/>
    <p:sldId id="441" r:id="rId27"/>
    <p:sldId id="318" r:id="rId28"/>
    <p:sldId id="347" r:id="rId29"/>
    <p:sldId id="443" r:id="rId30"/>
    <p:sldId id="316" r:id="rId31"/>
    <p:sldId id="284" r:id="rId32"/>
    <p:sldId id="444" r:id="rId33"/>
    <p:sldId id="445" r:id="rId34"/>
    <p:sldId id="446" r:id="rId35"/>
    <p:sldId id="447" r:id="rId36"/>
    <p:sldId id="385" r:id="rId37"/>
    <p:sldId id="356" r:id="rId38"/>
    <p:sldId id="350" r:id="rId39"/>
    <p:sldId id="352" r:id="rId40"/>
    <p:sldId id="382" r:id="rId41"/>
    <p:sldId id="354" r:id="rId42"/>
    <p:sldId id="383" r:id="rId43"/>
    <p:sldId id="355" r:id="rId44"/>
    <p:sldId id="427" r:id="rId45"/>
    <p:sldId id="390" r:id="rId46"/>
    <p:sldId id="387" r:id="rId47"/>
    <p:sldId id="400" r:id="rId48"/>
    <p:sldId id="450" r:id="rId49"/>
    <p:sldId id="437" r:id="rId50"/>
    <p:sldId id="438" r:id="rId51"/>
    <p:sldId id="384" r:id="rId52"/>
    <p:sldId id="398" r:id="rId53"/>
    <p:sldId id="376" r:id="rId54"/>
    <p:sldId id="448" r:id="rId55"/>
    <p:sldId id="449" r:id="rId56"/>
    <p:sldId id="414" r:id="rId57"/>
    <p:sldId id="422" r:id="rId58"/>
    <p:sldId id="421" r:id="rId59"/>
    <p:sldId id="415" r:id="rId60"/>
    <p:sldId id="416" r:id="rId61"/>
    <p:sldId id="417" r:id="rId62"/>
    <p:sldId id="418" r:id="rId63"/>
    <p:sldId id="419" r:id="rId64"/>
    <p:sldId id="420" r:id="rId65"/>
    <p:sldId id="423" r:id="rId66"/>
    <p:sldId id="395" r:id="rId67"/>
    <p:sldId id="393" r:id="rId68"/>
    <p:sldId id="367" r:id="rId69"/>
    <p:sldId id="361" r:id="rId70"/>
    <p:sldId id="407" r:id="rId71"/>
    <p:sldId id="405" r:id="rId72"/>
    <p:sldId id="369" r:id="rId73"/>
    <p:sldId id="434" r:id="rId74"/>
    <p:sldId id="433" r:id="rId75"/>
  </p:sldIdLst>
  <p:sldSz cx="9144000" cy="6858000" type="screen4x3"/>
  <p:notesSz cx="9601200" cy="7315200"/>
  <p:defaultTextStyle>
    <a:defPPr>
      <a:defRPr lang="en-US"/>
    </a:defPPr>
    <a:lvl1pPr algn="l" rtl="0" fontAlgn="base">
      <a:spcBef>
        <a:spcPct val="0"/>
      </a:spcBef>
      <a:spcAft>
        <a:spcPct val="0"/>
      </a:spcAft>
      <a:defRPr sz="2000" b="1" kern="1200">
        <a:solidFill>
          <a:schemeClr val="tx1"/>
        </a:solidFill>
        <a:latin typeface="Arial" charset="0"/>
        <a:ea typeface="+mn-ea"/>
        <a:cs typeface="+mn-cs"/>
      </a:defRPr>
    </a:lvl1pPr>
    <a:lvl2pPr marL="457200" algn="l" rtl="0" fontAlgn="base">
      <a:spcBef>
        <a:spcPct val="0"/>
      </a:spcBef>
      <a:spcAft>
        <a:spcPct val="0"/>
      </a:spcAft>
      <a:defRPr sz="2000" b="1" kern="1200">
        <a:solidFill>
          <a:schemeClr val="tx1"/>
        </a:solidFill>
        <a:latin typeface="Arial" charset="0"/>
        <a:ea typeface="+mn-ea"/>
        <a:cs typeface="+mn-cs"/>
      </a:defRPr>
    </a:lvl2pPr>
    <a:lvl3pPr marL="914400" algn="l" rtl="0" fontAlgn="base">
      <a:spcBef>
        <a:spcPct val="0"/>
      </a:spcBef>
      <a:spcAft>
        <a:spcPct val="0"/>
      </a:spcAft>
      <a:defRPr sz="2000" b="1" kern="1200">
        <a:solidFill>
          <a:schemeClr val="tx1"/>
        </a:solidFill>
        <a:latin typeface="Arial" charset="0"/>
        <a:ea typeface="+mn-ea"/>
        <a:cs typeface="+mn-cs"/>
      </a:defRPr>
    </a:lvl3pPr>
    <a:lvl4pPr marL="1371600" algn="l" rtl="0" fontAlgn="base">
      <a:spcBef>
        <a:spcPct val="0"/>
      </a:spcBef>
      <a:spcAft>
        <a:spcPct val="0"/>
      </a:spcAft>
      <a:defRPr sz="2000" b="1" kern="1200">
        <a:solidFill>
          <a:schemeClr val="tx1"/>
        </a:solidFill>
        <a:latin typeface="Arial" charset="0"/>
        <a:ea typeface="+mn-ea"/>
        <a:cs typeface="+mn-cs"/>
      </a:defRPr>
    </a:lvl4pPr>
    <a:lvl5pPr marL="1828800" algn="l" rtl="0" fontAlgn="base">
      <a:spcBef>
        <a:spcPct val="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CC00"/>
    <a:srgbClr val="FF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7744" autoAdjust="0"/>
  </p:normalViewPr>
  <p:slideViewPr>
    <p:cSldViewPr>
      <p:cViewPr varScale="1">
        <p:scale>
          <a:sx n="94" d="100"/>
          <a:sy n="94" d="100"/>
        </p:scale>
        <p:origin x="1520" y="184"/>
      </p:cViewPr>
      <p:guideLst>
        <p:guide orient="horz" pos="2160"/>
        <p:guide pos="2880"/>
      </p:guideLst>
    </p:cSldViewPr>
  </p:slideViewPr>
  <p:outlineViewPr>
    <p:cViewPr>
      <p:scale>
        <a:sx n="33" d="100"/>
        <a:sy n="33" d="100"/>
      </p:scale>
      <p:origin x="0" y="5376"/>
    </p:cViewPr>
  </p:outlineViewPr>
  <p:notesTextViewPr>
    <p:cViewPr>
      <p:scale>
        <a:sx n="100" d="100"/>
        <a:sy n="100" d="100"/>
      </p:scale>
      <p:origin x="0" y="0"/>
    </p:cViewPr>
  </p:notesTextViewPr>
  <p:sorterViewPr>
    <p:cViewPr>
      <p:scale>
        <a:sx n="66" d="100"/>
        <a:sy n="66" d="100"/>
      </p:scale>
      <p:origin x="0" y="69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charts/_rels/chart1.xml.rels><?xml version="1.0" encoding="UTF-8" standalone="yes"?>
<Relationships xmlns="http://schemas.openxmlformats.org/package/2006/relationships"><Relationship Id="rId2" Type="http://schemas.openxmlformats.org/officeDocument/2006/relationships/oleObject" Target="file:////almf\almf\group\ALMFstuff\courses\Basics\basics_123_2011\practicals_course2\Practical_ImageJ\example_data\output\microtubule_tip_xy.txt"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351924759405"/>
          <c:y val="5.4235928842228498E-2"/>
          <c:w val="0.78482874015748105"/>
          <c:h val="0.63070975503062299"/>
        </c:manualLayout>
      </c:layout>
      <c:scatterChart>
        <c:scatterStyle val="smoothMarker"/>
        <c:varyColors val="0"/>
        <c:ser>
          <c:idx val="0"/>
          <c:order val="0"/>
          <c:xVal>
            <c:numRef>
              <c:f>microtubule_tip_xy!$D$1:$D$19</c:f>
              <c:numCache>
                <c:formatCode>General</c:formatCode>
                <c:ptCount val="19"/>
                <c:pt idx="0">
                  <c:v>0</c:v>
                </c:pt>
                <c:pt idx="1">
                  <c:v>5.5</c:v>
                </c:pt>
                <c:pt idx="2">
                  <c:v>7</c:v>
                </c:pt>
                <c:pt idx="3">
                  <c:v>12</c:v>
                </c:pt>
                <c:pt idx="4">
                  <c:v>16.5</c:v>
                </c:pt>
                <c:pt idx="5">
                  <c:v>28</c:v>
                </c:pt>
                <c:pt idx="6">
                  <c:v>32</c:v>
                </c:pt>
                <c:pt idx="7">
                  <c:v>38</c:v>
                </c:pt>
                <c:pt idx="8">
                  <c:v>42.5</c:v>
                </c:pt>
                <c:pt idx="9">
                  <c:v>45</c:v>
                </c:pt>
                <c:pt idx="10">
                  <c:v>47.5</c:v>
                </c:pt>
                <c:pt idx="11">
                  <c:v>51.5</c:v>
                </c:pt>
                <c:pt idx="12">
                  <c:v>58.5</c:v>
                </c:pt>
                <c:pt idx="13">
                  <c:v>60</c:v>
                </c:pt>
                <c:pt idx="14">
                  <c:v>60.5</c:v>
                </c:pt>
                <c:pt idx="15">
                  <c:v>68.5</c:v>
                </c:pt>
                <c:pt idx="16">
                  <c:v>75</c:v>
                </c:pt>
                <c:pt idx="17">
                  <c:v>82</c:v>
                </c:pt>
                <c:pt idx="18">
                  <c:v>82.5</c:v>
                </c:pt>
              </c:numCache>
            </c:numRef>
          </c:xVal>
          <c:yVal>
            <c:numRef>
              <c:f>microtubule_tip_xy!$E$1:$E$19</c:f>
              <c:numCache>
                <c:formatCode>General</c:formatCode>
                <c:ptCount val="19"/>
                <c:pt idx="0">
                  <c:v>7.8439999999999976</c:v>
                </c:pt>
                <c:pt idx="1">
                  <c:v>8.3740000000000006</c:v>
                </c:pt>
                <c:pt idx="2">
                  <c:v>7.3139999999999956</c:v>
                </c:pt>
                <c:pt idx="3">
                  <c:v>8.3740000000000006</c:v>
                </c:pt>
                <c:pt idx="4">
                  <c:v>8.9040000000000035</c:v>
                </c:pt>
                <c:pt idx="5">
                  <c:v>9.1160000000000014</c:v>
                </c:pt>
                <c:pt idx="6">
                  <c:v>5.3</c:v>
                </c:pt>
                <c:pt idx="7">
                  <c:v>6.6779999999999946</c:v>
                </c:pt>
                <c:pt idx="8">
                  <c:v>6.9960000000000004</c:v>
                </c:pt>
                <c:pt idx="9">
                  <c:v>7.3139999999999956</c:v>
                </c:pt>
                <c:pt idx="10">
                  <c:v>6.89</c:v>
                </c:pt>
                <c:pt idx="11">
                  <c:v>7.42</c:v>
                </c:pt>
                <c:pt idx="12">
                  <c:v>7.42</c:v>
                </c:pt>
                <c:pt idx="13">
                  <c:v>7.3139999999999956</c:v>
                </c:pt>
                <c:pt idx="14">
                  <c:v>6.0419999999999998</c:v>
                </c:pt>
                <c:pt idx="15">
                  <c:v>7.5259999999999856</c:v>
                </c:pt>
                <c:pt idx="16">
                  <c:v>7.6319999999999997</c:v>
                </c:pt>
                <c:pt idx="17">
                  <c:v>1.59</c:v>
                </c:pt>
                <c:pt idx="18">
                  <c:v>1.1659999999999919</c:v>
                </c:pt>
              </c:numCache>
            </c:numRef>
          </c:yVal>
          <c:smooth val="1"/>
          <c:extLst>
            <c:ext xmlns:c16="http://schemas.microsoft.com/office/drawing/2014/chart" uri="{C3380CC4-5D6E-409C-BE32-E72D297353CC}">
              <c16:uniqueId val="{00000000-318A-2942-86AF-21750D890C33}"/>
            </c:ext>
          </c:extLst>
        </c:ser>
        <c:dLbls>
          <c:showLegendKey val="0"/>
          <c:showVal val="0"/>
          <c:showCatName val="0"/>
          <c:showSerName val="0"/>
          <c:showPercent val="0"/>
          <c:showBubbleSize val="0"/>
        </c:dLbls>
        <c:axId val="-2093487656"/>
        <c:axId val="-2093481976"/>
      </c:scatterChart>
      <c:valAx>
        <c:axId val="-2093487656"/>
        <c:scaling>
          <c:orientation val="minMax"/>
        </c:scaling>
        <c:delete val="0"/>
        <c:axPos val="b"/>
        <c:title>
          <c:tx>
            <c:rich>
              <a:bodyPr/>
              <a:lstStyle/>
              <a:p>
                <a:pPr>
                  <a:defRPr sz="2000"/>
                </a:pPr>
                <a:r>
                  <a:rPr lang="en-US" sz="2000"/>
                  <a:t>Time</a:t>
                </a:r>
                <a:r>
                  <a:rPr lang="en-US" sz="2000" baseline="0"/>
                  <a:t> (s)</a:t>
                </a:r>
                <a:endParaRPr lang="en-US" sz="2000"/>
              </a:p>
            </c:rich>
          </c:tx>
          <c:overlay val="0"/>
        </c:title>
        <c:numFmt formatCode="General" sourceLinked="1"/>
        <c:majorTickMark val="cross"/>
        <c:minorTickMark val="none"/>
        <c:tickLblPos val="nextTo"/>
        <c:txPr>
          <a:bodyPr/>
          <a:lstStyle/>
          <a:p>
            <a:pPr>
              <a:defRPr sz="1100"/>
            </a:pPr>
            <a:endParaRPr lang="de-DE"/>
          </a:p>
        </c:txPr>
        <c:crossAx val="-2093481976"/>
        <c:crosses val="autoZero"/>
        <c:crossBetween val="midCat"/>
        <c:majorUnit val="5"/>
      </c:valAx>
      <c:valAx>
        <c:axId val="-2093481976"/>
        <c:scaling>
          <c:orientation val="minMax"/>
        </c:scaling>
        <c:delete val="0"/>
        <c:axPos val="l"/>
        <c:majorGridlines/>
        <c:title>
          <c:tx>
            <c:rich>
              <a:bodyPr/>
              <a:lstStyle/>
              <a:p>
                <a:pPr>
                  <a:defRPr sz="1600"/>
                </a:pPr>
                <a:r>
                  <a:rPr lang="en-US" sz="1600"/>
                  <a:t>Micortublue Length (um)</a:t>
                </a:r>
              </a:p>
            </c:rich>
          </c:tx>
          <c:overlay val="0"/>
        </c:title>
        <c:numFmt formatCode="General" sourceLinked="1"/>
        <c:majorTickMark val="none"/>
        <c:minorTickMark val="none"/>
        <c:tickLblPos val="nextTo"/>
        <c:txPr>
          <a:bodyPr/>
          <a:lstStyle/>
          <a:p>
            <a:pPr>
              <a:defRPr sz="1100"/>
            </a:pPr>
            <a:endParaRPr lang="de-DE"/>
          </a:p>
        </c:txPr>
        <c:crossAx val="-2093487656"/>
        <c:crosses val="autoZero"/>
        <c:crossBetween val="midCat"/>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2" y="1"/>
            <a:ext cx="4160937" cy="365276"/>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defTabSz="966788">
              <a:defRPr sz="1300" b="0">
                <a:latin typeface="Calibri" pitchFamily="34" charset="0"/>
              </a:defRPr>
            </a:lvl1pPr>
          </a:lstStyle>
          <a:p>
            <a:pPr>
              <a:defRPr/>
            </a:pPr>
            <a:endParaRPr lang="en-US"/>
          </a:p>
        </p:txBody>
      </p:sp>
      <p:sp>
        <p:nvSpPr>
          <p:cNvPr id="3" name="Date Placeholder 2"/>
          <p:cNvSpPr>
            <a:spLocks noGrp="1"/>
          </p:cNvSpPr>
          <p:nvPr>
            <p:ph type="dt" idx="1"/>
          </p:nvPr>
        </p:nvSpPr>
        <p:spPr bwMode="auto">
          <a:xfrm>
            <a:off x="5438180" y="1"/>
            <a:ext cx="4160937" cy="365276"/>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b="0">
                <a:latin typeface="Calibri" pitchFamily="34" charset="0"/>
              </a:defRPr>
            </a:lvl1pPr>
          </a:lstStyle>
          <a:p>
            <a:pPr>
              <a:defRPr/>
            </a:pPr>
            <a:fld id="{C31C0B2D-240A-4493-ACCB-A211DB93524D}" type="datetimeFigureOut">
              <a:rPr lang="en-US"/>
              <a:pPr>
                <a:defRPr/>
              </a:pPr>
              <a:t>5/6/18</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bwMode="auto">
          <a:xfrm>
            <a:off x="960538" y="3474963"/>
            <a:ext cx="7680127" cy="3291114"/>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2" y="6948716"/>
            <a:ext cx="4160937" cy="365276"/>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defTabSz="966788">
              <a:defRPr sz="1300" b="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5438180" y="6948716"/>
            <a:ext cx="4160937" cy="365276"/>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b="0">
                <a:latin typeface="Calibri" pitchFamily="34" charset="0"/>
              </a:defRPr>
            </a:lvl1pPr>
          </a:lstStyle>
          <a:p>
            <a:pPr>
              <a:defRPr/>
            </a:pPr>
            <a:fld id="{176105A2-0F8B-448B-A3E1-F615B629A7D0}" type="slidenum">
              <a:rPr lang="en-US"/>
              <a:pPr>
                <a:defRPr/>
              </a:pPr>
              <a:t>‹#›</a:t>
            </a:fld>
            <a:endParaRPr lang="en-US"/>
          </a:p>
        </p:txBody>
      </p:sp>
    </p:spTree>
    <p:extLst>
      <p:ext uri="{BB962C8B-B14F-4D97-AF65-F5344CB8AC3E}">
        <p14:creationId xmlns:p14="http://schemas.microsoft.com/office/powerpoint/2010/main" val="909194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2973388" y="549275"/>
            <a:ext cx="3659187" cy="2743200"/>
          </a:xfrm>
          <a:noFill/>
          <a:ln>
            <a:solidFill>
              <a:srgbClr val="000000"/>
            </a:solidFill>
            <a:miter lim="800000"/>
            <a:headEnd/>
            <a:tailEnd/>
          </a:ln>
        </p:spPr>
      </p:sp>
      <p:sp>
        <p:nvSpPr>
          <p:cNvPr id="53251" name="Notes Placeholder 2"/>
          <p:cNvSpPr>
            <a:spLocks noGrp="1"/>
          </p:cNvSpPr>
          <p:nvPr>
            <p:ph type="body" idx="1"/>
          </p:nvPr>
        </p:nvSpPr>
        <p:spPr>
          <a:noFill/>
          <a:ln/>
        </p:spPr>
        <p:txBody>
          <a:bodyPr lIns="96653" tIns="48326" rIns="96653" bIns="48326"/>
          <a:lstStyle/>
          <a:p>
            <a:pPr eaLnBrk="1" hangingPunct="1">
              <a:spcBef>
                <a:spcPct val="0"/>
              </a:spcBef>
            </a:pPr>
            <a:r>
              <a:rPr lang="en-US" dirty="0"/>
              <a:t>Related</a:t>
            </a:r>
            <a:r>
              <a:rPr lang="en-US" baseline="0" dirty="0"/>
              <a:t> functionality: [</a:t>
            </a:r>
            <a:r>
              <a:rPr lang="en-US" baseline="0" dirty="0" err="1"/>
              <a:t>Image..Transform..Image</a:t>
            </a:r>
            <a:r>
              <a:rPr lang="en-US" baseline="0" dirty="0"/>
              <a:t> to Results]; [</a:t>
            </a:r>
            <a:r>
              <a:rPr lang="en-US" baseline="0" dirty="0" err="1"/>
              <a:t>Analyze..Tools..Calibration</a:t>
            </a:r>
            <a:r>
              <a:rPr lang="en-US" baseline="0" dirty="0"/>
              <a:t> bar]</a:t>
            </a:r>
          </a:p>
          <a:p>
            <a:pPr eaLnBrk="1" hangingPunct="1">
              <a:spcBef>
                <a:spcPct val="0"/>
              </a:spcBef>
            </a:pPr>
            <a:r>
              <a:rPr lang="en-US" baseline="0" dirty="0"/>
              <a:t>Optional Task 1: Answers: Mouse Over, Line Profile, Histogram, </a:t>
            </a:r>
            <a:r>
              <a:rPr lang="en-US" baseline="0" dirty="0" err="1"/>
              <a:t>HiLo</a:t>
            </a:r>
            <a:r>
              <a:rPr lang="en-US" baseline="0" dirty="0"/>
              <a:t> LUT, </a:t>
            </a:r>
            <a:r>
              <a:rPr lang="en-US" baseline="0" dirty="0" err="1"/>
              <a:t>Image..Transform..Image</a:t>
            </a:r>
            <a:r>
              <a:rPr lang="en-US" baseline="0" dirty="0"/>
              <a:t> to Results</a:t>
            </a:r>
          </a:p>
          <a:p>
            <a:pPr eaLnBrk="1" hangingPunct="1">
              <a:spcBef>
                <a:spcPct val="0"/>
              </a:spcBef>
            </a:pPr>
            <a:r>
              <a:rPr lang="en-US" baseline="0" dirty="0"/>
              <a:t>Optional Task 2: divide by 2 and then add 120</a:t>
            </a:r>
          </a:p>
          <a:p>
            <a:pPr eaLnBrk="1" hangingPunct="1">
              <a:spcBef>
                <a:spcPct val="0"/>
              </a:spcBef>
            </a:pPr>
            <a:endParaRPr lang="en-US" baseline="0" dirty="0"/>
          </a:p>
          <a:p>
            <a:pPr eaLnBrk="1" hangingPunct="1">
              <a:spcBef>
                <a:spcPct val="0"/>
              </a:spcBef>
            </a:pPr>
            <a:endParaRPr lang="en-US" dirty="0"/>
          </a:p>
        </p:txBody>
      </p:sp>
      <p:sp>
        <p:nvSpPr>
          <p:cNvPr id="53252"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53" tIns="48326" rIns="96653" bIns="48326" anchor="b"/>
          <a:lstStyle/>
          <a:p>
            <a:pPr algn="r" defTabSz="966788"/>
            <a:fld id="{12A059ED-4DB9-48C4-B043-FB5A6EF98AE1}" type="slidenum">
              <a:rPr lang="en-US" sz="1300" b="0">
                <a:latin typeface="Calibri" pitchFamily="34" charset="0"/>
              </a:rPr>
              <a:pPr algn="r" defTabSz="966788"/>
              <a:t>7</a:t>
            </a:fld>
            <a:endParaRPr lang="en-US" sz="1300" b="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a:noFill/>
          <a:ln/>
        </p:spPr>
        <p:txBody>
          <a:bodyPr/>
          <a:lstStyle/>
          <a:p>
            <a:pPr eaLnBrk="1" hangingPunct="1">
              <a:spcBef>
                <a:spcPct val="0"/>
              </a:spcBef>
            </a:pPr>
            <a:endParaRPr lang="en-US"/>
          </a:p>
        </p:txBody>
      </p:sp>
      <p:sp>
        <p:nvSpPr>
          <p:cNvPr id="57348"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513E3D42-4362-4D39-ACEB-DF4905019AEC}" type="slidenum">
              <a:rPr lang="en-US" sz="1300" b="0">
                <a:latin typeface="Calibri" pitchFamily="34" charset="0"/>
              </a:rPr>
              <a:pPr algn="r" defTabSz="966788"/>
              <a:t>30</a:t>
            </a:fld>
            <a:endParaRPr lang="en-US" sz="1300" b="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31</a:t>
            </a:fld>
            <a:endParaRPr lang="en-US"/>
          </a:p>
        </p:txBody>
      </p:sp>
    </p:spTree>
    <p:extLst>
      <p:ext uri="{BB962C8B-B14F-4D97-AF65-F5344CB8AC3E}">
        <p14:creationId xmlns:p14="http://schemas.microsoft.com/office/powerpoint/2010/main" val="344191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32</a:t>
            </a:fld>
            <a:endParaRPr lang="en-US"/>
          </a:p>
        </p:txBody>
      </p:sp>
    </p:spTree>
    <p:extLst>
      <p:ext uri="{BB962C8B-B14F-4D97-AF65-F5344CB8AC3E}">
        <p14:creationId xmlns:p14="http://schemas.microsoft.com/office/powerpoint/2010/main" val="133421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38</a:t>
            </a:fld>
            <a:endParaRPr lang="en-US"/>
          </a:p>
        </p:txBody>
      </p:sp>
    </p:spTree>
    <p:extLst>
      <p:ext uri="{BB962C8B-B14F-4D97-AF65-F5344CB8AC3E}">
        <p14:creationId xmlns:p14="http://schemas.microsoft.com/office/powerpoint/2010/main" val="369127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dirty="0"/>
              <a:t> it is handy to magnify the movie before you start tracking</a:t>
            </a:r>
          </a:p>
          <a:p>
            <a:pPr>
              <a:buFont typeface="Arial" pitchFamily="34" charset="0"/>
              <a:buChar char="•"/>
            </a:pPr>
            <a:r>
              <a:rPr lang="en-US" sz="1200" b="0" dirty="0"/>
              <a:t> while adding tracks, click nowhere else!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dirty="0"/>
              <a:t> velocity of </a:t>
            </a:r>
            <a:r>
              <a:rPr lang="en-US" b="0" dirty="0" err="1"/>
              <a:t>Kinesin</a:t>
            </a:r>
            <a:r>
              <a:rPr lang="en-US" b="0" dirty="0"/>
              <a:t> inside</a:t>
            </a:r>
            <a:r>
              <a:rPr lang="en-US" b="0" baseline="0" dirty="0"/>
              <a:t> </a:t>
            </a:r>
            <a:r>
              <a:rPr lang="en-US" b="0" baseline="0" dirty="0" err="1"/>
              <a:t>HeLa</a:t>
            </a:r>
            <a:r>
              <a:rPr lang="en-US" b="0" baseline="0" dirty="0"/>
              <a:t> cells </a:t>
            </a:r>
            <a:r>
              <a:rPr lang="en-US" b="0" dirty="0"/>
              <a:t>= 0.6 µm/s</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dirty="0"/>
              <a:t> a handy “trick” to see all areas visited by the vesicles </a:t>
            </a:r>
            <a:r>
              <a:rPr lang="en-US" b="0" baseline="0" dirty="0"/>
              <a:t>is to perform a “Maximum intensity projection” [Image..Stacks..Z Project] (Maximum Intensity)</a:t>
            </a:r>
            <a:endParaRPr lang="en-US" b="0" dirty="0"/>
          </a:p>
          <a:p>
            <a:pPr>
              <a:buFont typeface="Arial" pitchFamily="34" charset="0"/>
              <a:buChar char="•"/>
            </a:pPr>
            <a:endParaRPr lang="en-US" sz="1200" b="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48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a:noFill/>
          <a:ln/>
        </p:spPr>
        <p:txBody>
          <a:bodyPr/>
          <a:lstStyle/>
          <a:p>
            <a:pPr eaLnBrk="1" hangingPunct="1">
              <a:spcBef>
                <a:spcPct val="0"/>
              </a:spcBef>
            </a:pPr>
            <a:r>
              <a:rPr lang="en-US"/>
              <a:t>Optional Task 1: </a:t>
            </a:r>
          </a:p>
        </p:txBody>
      </p:sp>
      <p:sp>
        <p:nvSpPr>
          <p:cNvPr id="56324"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4A64406E-1EFA-478F-B54C-81BA3DBAB88E}" type="slidenum">
              <a:rPr lang="en-US" sz="1300" b="0">
                <a:latin typeface="Calibri" pitchFamily="34" charset="0"/>
                <a:cs typeface="Arial" charset="0"/>
              </a:rPr>
              <a:pPr algn="r" defTabSz="966788"/>
              <a:t>49</a:t>
            </a:fld>
            <a:endParaRPr lang="en-US" sz="1300" b="0">
              <a:latin typeface="Calibri" pitchFamily="34"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ja-JP" altLang="en-US" dirty="0"/>
          </a:p>
        </p:txBody>
      </p:sp>
      <p:sp>
        <p:nvSpPr>
          <p:cNvPr id="4" name="Slide Number Placeholder 3"/>
          <p:cNvSpPr>
            <a:spLocks noGrp="1"/>
          </p:cNvSpPr>
          <p:nvPr>
            <p:ph type="sldNum" sz="quarter" idx="10"/>
          </p:nvPr>
        </p:nvSpPr>
        <p:spPr/>
        <p:txBody>
          <a:bodyPr/>
          <a:lstStyle/>
          <a:p>
            <a:pPr>
              <a:defRPr/>
            </a:pPr>
            <a:fld id="{76C03C76-6025-DB44-A6F6-688CFE6CE396}" type="slidenum">
              <a:rPr lang="ja-JP" altLang="en-US" smtClean="0"/>
              <a:pPr>
                <a:defRPr/>
              </a:pPr>
              <a:t>56</a:t>
            </a:fld>
            <a:endParaRPr lang="en-US" altLang="ja-JP"/>
          </a:p>
        </p:txBody>
      </p:sp>
    </p:spTree>
    <p:extLst>
      <p:ext uri="{BB962C8B-B14F-4D97-AF65-F5344CB8AC3E}">
        <p14:creationId xmlns:p14="http://schemas.microsoft.com/office/powerpoint/2010/main" val="246610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every year the outcome of this practical changes, showing how dangerous it is to save images in different formats (if you still want to quantify them).</a:t>
            </a:r>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11</a:t>
            </a:fld>
            <a:endParaRPr lang="en-US"/>
          </a:p>
        </p:txBody>
      </p:sp>
    </p:spTree>
    <p:extLst>
      <p:ext uri="{BB962C8B-B14F-4D97-AF65-F5344CB8AC3E}">
        <p14:creationId xmlns:p14="http://schemas.microsoft.com/office/powerpoint/2010/main" val="260120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Answer 1: The </a:t>
            </a:r>
            <a:r>
              <a:rPr lang="en-US" baseline="0" dirty="0"/>
              <a:t>minimum displayed value will be set to 0 and the maximum displayed value will be set to 255 in the final 8 bit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Answer 2:</a:t>
            </a:r>
            <a:r>
              <a:rPr lang="en-US" baseline="0" dirty="0"/>
              <a:t> There is </a:t>
            </a:r>
            <a:r>
              <a:rPr lang="en-US" baseline="0"/>
              <a:t>no easy answer </a:t>
            </a:r>
            <a:r>
              <a:rPr lang="en-US" baseline="0" dirty="0"/>
              <a:t>=&gt; better avoid conversions!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Useful: [ROI </a:t>
            </a:r>
            <a:r>
              <a:rPr lang="en-US" dirty="0" err="1"/>
              <a:t>Manager..More..Labels</a:t>
            </a:r>
            <a:r>
              <a:rPr lang="en-US" dirty="0"/>
              <a:t>] =&gt;</a:t>
            </a:r>
            <a:r>
              <a:rPr lang="en-US" baseline="0" dirty="0"/>
              <a:t> shows the names on the image </a:t>
            </a:r>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Answer 1: The </a:t>
            </a:r>
            <a:r>
              <a:rPr lang="en-US" baseline="0" dirty="0"/>
              <a:t>minimum displayed value will be set to 0 and the maximum displayed value will be set to 255 in the final 8 bit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Answer 2:</a:t>
            </a:r>
            <a:r>
              <a:rPr lang="en-US" baseline="0" dirty="0"/>
              <a:t> There is </a:t>
            </a:r>
            <a:r>
              <a:rPr lang="en-US" baseline="0"/>
              <a:t>no easy answer </a:t>
            </a:r>
            <a:r>
              <a:rPr lang="en-US" baseline="0" dirty="0"/>
              <a:t>=&gt; better avoid conversions!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solidFill>
                  <a:prstClr val="black"/>
                </a:solidFill>
              </a:rPr>
              <a:pPr>
                <a:defRPr/>
              </a:pPr>
              <a:t>19</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1: select the respective channel and change appearance with [</a:t>
            </a:r>
            <a:r>
              <a:rPr lang="en-US" dirty="0" err="1"/>
              <a:t>Image..Adjust..Brightness</a:t>
            </a:r>
            <a:r>
              <a:rPr lang="en-US" dirty="0"/>
              <a:t>/Contrast]</a:t>
            </a:r>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21</a:t>
            </a:fld>
            <a:endParaRPr lang="en-US"/>
          </a:p>
        </p:txBody>
      </p:sp>
    </p:spTree>
    <p:extLst>
      <p:ext uri="{BB962C8B-B14F-4D97-AF65-F5344CB8AC3E}">
        <p14:creationId xmlns:p14="http://schemas.microsoft.com/office/powerpoint/2010/main" val="148886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0" dirty="0"/>
              <a:t>You have to remove the BG ROI before the subtraction,</a:t>
            </a:r>
            <a:r>
              <a:rPr lang="en-US" b="0" baseline="0" dirty="0"/>
              <a:t> because otherwise </a:t>
            </a:r>
            <a:r>
              <a:rPr lang="en-US" b="0" baseline="0" dirty="0" err="1"/>
              <a:t>ImageJ</a:t>
            </a:r>
            <a:r>
              <a:rPr lang="en-US" b="0" baseline="0" dirty="0"/>
              <a:t> only subtracts the value from this region.</a:t>
            </a:r>
          </a:p>
          <a:p>
            <a:pPr marL="171450" indent="-171450">
              <a:buFontTx/>
              <a:buChar char="-"/>
            </a:pPr>
            <a:r>
              <a:rPr lang="en-US" b="0" baseline="0" dirty="0"/>
              <a:t>If you don’t convert to the image to 32bit there can be no negative numbers and thus the background subtraction does not work properly…</a:t>
            </a:r>
          </a:p>
          <a:p>
            <a:pPr marL="171450" indent="-171450">
              <a:buFontTx/>
              <a:buChar char="-"/>
            </a:pPr>
            <a:endParaRPr lang="en-US" b="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a:noFill/>
          <a:ln/>
        </p:spPr>
        <p:txBody>
          <a:bodyPr/>
          <a:lstStyle/>
          <a:p>
            <a:pPr eaLnBrk="1" hangingPunct="1">
              <a:spcBef>
                <a:spcPct val="0"/>
              </a:spcBef>
            </a:pPr>
            <a:r>
              <a:rPr lang="en-US"/>
              <a:t>Optional Task 1: </a:t>
            </a:r>
          </a:p>
        </p:txBody>
      </p:sp>
      <p:sp>
        <p:nvSpPr>
          <p:cNvPr id="55300"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FADA3F40-BD49-4815-8FA9-7ECF6FA10B2C}" type="slidenum">
              <a:rPr lang="en-US" sz="1300" b="0">
                <a:latin typeface="Calibri" pitchFamily="34" charset="0"/>
              </a:rPr>
              <a:pPr algn="r" defTabSz="966788"/>
              <a:t>27</a:t>
            </a:fld>
            <a:endParaRPr lang="en-US" sz="1300" b="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a:t> </a:t>
            </a:r>
            <a:r>
              <a:rPr lang="en-US" dirty="0"/>
              <a:t>You can</a:t>
            </a:r>
            <a:r>
              <a:rPr lang="en-US" baseline="0" dirty="0"/>
              <a:t> also load ROIs from images, if they are saved inside the image format:</a:t>
            </a:r>
            <a:br>
              <a:rPr lang="en-US" baseline="0" dirty="0"/>
            </a:br>
            <a:r>
              <a:rPr lang="en-US" baseline="0" dirty="0"/>
              <a:t>Example: open “../LOCI/Arf1-GFP_Golgi_FRAP.oib” and check “Display ROIs”</a:t>
            </a:r>
          </a:p>
          <a:p>
            <a:pPr>
              <a:buFont typeface="Arial"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EE74708-613C-401B-9DA1-01AC74644A21}" type="datetimeFigureOut">
              <a:rPr lang="en-US"/>
              <a:pPr>
                <a:defRPr/>
              </a:pPr>
              <a:t>5/6/18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6A2743-10A9-4D4E-84A0-993EE720D09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B0EF11-10AF-4494-A151-BB98E2DE9F90}" type="datetimeFigureOut">
              <a:rPr lang="en-US"/>
              <a:pPr>
                <a:defRPr/>
              </a:pPr>
              <a:t>5/6/18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265EE2-5F89-4AF2-AC56-F19D371B153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0F2531-C75C-4EAB-A7F9-A6989F089F1A}" type="datetimeFigureOut">
              <a:rPr lang="en-US"/>
              <a:pPr>
                <a:defRPr/>
              </a:pPr>
              <a:t>5/6/18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7ED58E-5D26-4571-B0C9-0A188943F97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699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2861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70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8061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3223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675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347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84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425C08-689D-4BA9-9619-001E1CF81BDA}" type="datetimeFigureOut">
              <a:rPr lang="en-US"/>
              <a:pPr>
                <a:defRPr/>
              </a:pPr>
              <a:t>5/6/18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31FAA7-FF00-443C-9E7A-F2615FA97E3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99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65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637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3162C99-9134-4A5A-BCA9-7BA44F922F57}" type="datetimeFigureOut">
              <a:rPr lang="en-US"/>
              <a:pPr>
                <a:defRPr/>
              </a:pPr>
              <a:t>5/6/18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13AB9A-4E0B-4710-A717-B77A0C64988D}"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5/6/18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5073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2101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920873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1611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59530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7926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6317DEB-A9A0-4E9D-BA78-EE832D335F8A}" type="datetimeFigureOut">
              <a:rPr lang="en-US"/>
              <a:pPr>
                <a:defRPr/>
              </a:pPr>
              <a:t>5/6/18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B6490C7-3110-4434-9F93-2F909621AE1A}"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80055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9957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4117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10540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6529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178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71268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45199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235979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5245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9B6441A-A827-4A49-8899-1624FD81669D}" type="datetimeFigureOut">
              <a:rPr lang="en-US"/>
              <a:pPr>
                <a:defRPr/>
              </a:pPr>
              <a:t>5/6/18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D427A48-BAE4-463C-B36B-D1143093B1B9}"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92463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73723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816051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9660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1159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31156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EE74708-613C-401B-9DA1-01AC74644A21}"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AC6A2743-10A9-4D4E-84A0-993EE720D09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742815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425C08-689D-4BA9-9619-001E1CF81BDA}"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331FAA7-FF00-443C-9E7A-F2615FA97E3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7911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3162C99-9134-4A5A-BCA9-7BA44F922F57}"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413AB9A-4E0B-4710-A717-B77A0C64988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06490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6317DEB-A9A0-4E9D-BA78-EE832D335F8A}"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B6490C7-3110-4434-9F93-2F909621AE1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952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64134D3-A32A-4001-A422-8A778DA72682}" type="datetimeFigureOut">
              <a:rPr lang="en-US"/>
              <a:pPr>
                <a:defRPr/>
              </a:pPr>
              <a:t>5/6/18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B62EAFE-4D54-4E51-8937-B1BCF8C7C063}"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9B6441A-A827-4A49-8899-1624FD81669D}"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AD427A48-BAE4-463C-B36B-D1143093B1B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93055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64134D3-A32A-4001-A422-8A778DA72682}"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3B62EAFE-4D54-4E51-8937-B1BCF8C7C06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7246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D354D3-71A7-4863-A4A1-B44BACD24542}"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80FA1520-9202-4B0B-A418-F319E13009B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284833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BCD5296-BF8E-44EF-ABA3-1B4AB9BB402F}"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9B6FFCCE-2F82-468F-8031-74F2B9BCF52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80575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8ED5F27-B9F8-4598-8F80-11159CEB4009}"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BE65D861-93BF-42A5-BFCD-FF97CBC03EB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6780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B0EF11-10AF-4494-A151-BB98E2DE9F90}"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1265EE2-5F89-4AF2-AC56-F19D371B153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43109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0F2531-C75C-4EAB-A7F9-A6989F089F1A}"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37ED58E-5D26-4571-B0C9-0A188943F97C}"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279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D354D3-71A7-4863-A4A1-B44BACD24542}" type="datetimeFigureOut">
              <a:rPr lang="en-US"/>
              <a:pPr>
                <a:defRPr/>
              </a:pPr>
              <a:t>5/6/18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0FA1520-9202-4B0B-A418-F319E13009B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BCD5296-BF8E-44EF-ABA3-1B4AB9BB402F}" type="datetimeFigureOut">
              <a:rPr lang="en-US"/>
              <a:pPr>
                <a:defRPr/>
              </a:pPr>
              <a:t>5/6/18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B6FFCCE-2F82-468F-8031-74F2B9BCF52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8ED5F27-B9F8-4598-8F80-11159CEB4009}" type="datetimeFigureOut">
              <a:rPr lang="en-US"/>
              <a:pPr>
                <a:defRPr/>
              </a:pPr>
              <a:t>5/6/18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E65D861-93BF-42A5-BFCD-FF97CBC03EB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defRPr>
            </a:lvl1pPr>
          </a:lstStyle>
          <a:p>
            <a:pPr>
              <a:defRPr/>
            </a:pPr>
            <a:fld id="{0C10F1C0-954F-4160-9EE2-3948867A958B}" type="datetimeFigureOut">
              <a:rPr lang="en-US"/>
              <a:pPr>
                <a:defRPr/>
              </a:pPr>
              <a:t>5/6/18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defRPr>
            </a:lvl1pPr>
          </a:lstStyle>
          <a:p>
            <a:pPr>
              <a:defRPr/>
            </a:pPr>
            <a:fld id="{E2D4DF7F-3960-4278-89AF-726131A109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F416054-50A2-414F-8A37-AE573A13A98F}" type="datetimeFigureOut">
              <a:rPr lang="en-US" b="0" smtClean="0">
                <a:solidFill>
                  <a:prstClr val="black">
                    <a:tint val="75000"/>
                  </a:prstClr>
                </a:solidFill>
                <a:latin typeface="Calibri"/>
              </a:rPr>
              <a:pPr defTabSz="457200" fontAlgn="auto">
                <a:spcBef>
                  <a:spcPts val="0"/>
                </a:spcBef>
                <a:spcAft>
                  <a:spcPts val="0"/>
                </a:spcAft>
              </a:pPr>
              <a:t>5/6/18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F59BAF19-6C33-B548-AF9E-B698AE9F245A}"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850575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8BD707-D9CF-40AE-B4C6-C98DA3205C09}" type="datetimeFigureOut">
              <a:rPr lang="en-US" b="0" smtClean="0">
                <a:solidFill>
                  <a:prstClr val="black">
                    <a:tint val="75000"/>
                  </a:prstClr>
                </a:solidFill>
                <a:latin typeface="Calibri"/>
              </a:rPr>
              <a:pPr fontAlgn="auto">
                <a:spcBef>
                  <a:spcPts val="0"/>
                </a:spcBef>
                <a:spcAft>
                  <a:spcPts val="0"/>
                </a:spcAft>
              </a:pPr>
              <a:t>5/6/18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7F5D353-6923-0747-B338-5D85DD2F8BF9}" type="datetimeFigureOut">
              <a:rPr lang="en-US" b="0" smtClean="0">
                <a:solidFill>
                  <a:prstClr val="black">
                    <a:tint val="75000"/>
                  </a:prstClr>
                </a:solidFill>
                <a:latin typeface="Calibri"/>
              </a:rPr>
              <a:pPr defTabSz="457200" fontAlgn="auto">
                <a:spcBef>
                  <a:spcPts val="0"/>
                </a:spcBef>
                <a:spcAft>
                  <a:spcPts val="0"/>
                </a:spcAft>
              </a:pPr>
              <a:t>5/6/18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42988557-CBE2-1B4D-A7F3-788EF08DD93E}"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22270076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8BD707-D9CF-40AE-B4C6-C98DA3205C09}" type="datetimeFigureOut">
              <a:rPr lang="en-US" b="0" smtClean="0">
                <a:solidFill>
                  <a:prstClr val="black">
                    <a:tint val="75000"/>
                  </a:prstClr>
                </a:solidFill>
                <a:latin typeface="Calibri"/>
              </a:rPr>
              <a:pPr fontAlgn="auto">
                <a:spcBef>
                  <a:spcPts val="0"/>
                </a:spcBef>
                <a:spcAft>
                  <a:spcPts val="0"/>
                </a:spcAft>
              </a:pPr>
              <a:t>5/6/18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36658669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defRPr>
            </a:lvl1pPr>
          </a:lstStyle>
          <a:p>
            <a:pPr>
              <a:defRPr/>
            </a:pPr>
            <a:fld id="{0C10F1C0-954F-4160-9EE2-3948867A958B}" type="datetimeFigureOut">
              <a:rPr lang="en-US">
                <a:solidFill>
                  <a:prstClr val="black">
                    <a:tint val="75000"/>
                  </a:prstClr>
                </a:solidFill>
                <a:latin typeface="Calibri"/>
              </a:rPr>
              <a:pPr>
                <a:defRPr/>
              </a:pPr>
              <a:t>5/6/18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defRPr>
            </a:lvl1pPr>
          </a:lstStyle>
          <a:p>
            <a:pPr>
              <a:defRPr/>
            </a:pPr>
            <a:fld id="{E2D4DF7F-3960-4278-89AF-726131A109E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763598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almf\almf\group\ALMFstuff\courses\Practical_ImageJ_Everything\rotation_bead_p_open.avi" TargetMode="External"/><Relationship Id="rId1" Type="http://schemas.microsoft.com/office/2007/relationships/media" Target="file:///\\almf\almf\group\ALMFstuff\courses\Practical_ImageJ_Everything\rotation_bead_p_open.avi" TargetMode="Externa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almf\almf\group\ALMFstuff\courses\Practical_ImageJ_Everything\zebrafish_wholefish_neurons.avi" TargetMode="External"/><Relationship Id="rId1" Type="http://schemas.microsoft.com/office/2007/relationships/media" Target="file:///\\almf\almf\group\ALMFstuff\courses\Practical_ImageJ_Everything\zebrafish_wholefish_neurons.avi" TargetMode="Externa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Christian%20Tischer\Dropbox\Presentations_Courses\2014--Tischi--ImageJ--Copenhagen\Presentation\TransportOfEndosomalVirus.avi" TargetMode="External"/><Relationship Id="rId1" Type="http://schemas.microsoft.com/office/2007/relationships/media" Target="file:///C:\Users\Christian%20Tischer\Dropbox\Presentations_Courses\2014--Tischi--ImageJ--Copenhagen\Presentation\TransportOfEndosomalVirus.avi" TargetMode="Externa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7.xml"/><Relationship Id="rId7" Type="http://schemas.openxmlformats.org/officeDocument/2006/relationships/image" Target="../media/image82.png"/><Relationship Id="rId2" Type="http://schemas.openxmlformats.org/officeDocument/2006/relationships/video" Target="file:///\\almf\almf\group\ALMFstuff\courses\Practical_ImageJ_Everything\gfp-tubulin_tirf.avi" TargetMode="External"/><Relationship Id="rId1" Type="http://schemas.microsoft.com/office/2007/relationships/media" Target="file:///\\almf\almf\group\ALMFstuff\courses\Practical_ImageJ_Everything\gfp-tubulin_tirf.avi" TargetMode="Externa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35.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idx="4294967295"/>
          </p:nvPr>
        </p:nvSpPr>
        <p:spPr>
          <a:xfrm>
            <a:off x="685800" y="1273175"/>
            <a:ext cx="7772400" cy="1470025"/>
          </a:xfrm>
        </p:spPr>
        <p:txBody>
          <a:bodyPr/>
          <a:lstStyle/>
          <a:p>
            <a:pPr eaLnBrk="1" hangingPunct="1"/>
            <a:r>
              <a:rPr lang="en-US" dirty="0"/>
              <a:t>Basic Image Analysis</a:t>
            </a:r>
            <a:br>
              <a:rPr lang="en-US" dirty="0"/>
            </a:br>
            <a:r>
              <a:rPr lang="en-US" dirty="0"/>
              <a:t>(using </a:t>
            </a:r>
            <a:r>
              <a:rPr lang="en-US" dirty="0" err="1">
                <a:solidFill>
                  <a:srgbClr val="7F7F7F"/>
                </a:solidFill>
              </a:rPr>
              <a:t>ImageJ</a:t>
            </a:r>
            <a:r>
              <a:rPr lang="en-US" dirty="0"/>
              <a:t>/</a:t>
            </a:r>
            <a:r>
              <a:rPr lang="en-US" dirty="0">
                <a:solidFill>
                  <a:srgbClr val="0070C0"/>
                </a:solidFill>
              </a:rPr>
              <a:t>FIJI</a:t>
            </a:r>
            <a:r>
              <a:rPr lang="en-US" dirty="0"/>
              <a:t>)</a:t>
            </a:r>
          </a:p>
        </p:txBody>
      </p:sp>
      <p:sp>
        <p:nvSpPr>
          <p:cNvPr id="3076" name="Rectangle 5"/>
          <p:cNvSpPr>
            <a:spLocks noChangeArrowheads="1"/>
          </p:cNvSpPr>
          <p:nvPr/>
        </p:nvSpPr>
        <p:spPr bwMode="auto">
          <a:xfrm>
            <a:off x="304800" y="3886200"/>
            <a:ext cx="8212505" cy="2246769"/>
          </a:xfrm>
          <a:prstGeom prst="rect">
            <a:avLst/>
          </a:prstGeom>
          <a:noFill/>
          <a:ln w="9525">
            <a:noFill/>
            <a:miter lim="800000"/>
            <a:headEnd/>
            <a:tailEnd/>
          </a:ln>
        </p:spPr>
        <p:txBody>
          <a:bodyPr wrap="none">
            <a:spAutoFit/>
          </a:bodyPr>
          <a:lstStyle/>
          <a:p>
            <a:pPr algn="ctr"/>
            <a:r>
              <a:rPr lang="en-US" b="0" dirty="0"/>
              <a:t>Christian “</a:t>
            </a:r>
            <a:r>
              <a:rPr lang="en-US" b="0" dirty="0" err="1"/>
              <a:t>Tischi</a:t>
            </a:r>
            <a:r>
              <a:rPr lang="en-US" b="0" dirty="0"/>
              <a:t>” Tischer</a:t>
            </a:r>
          </a:p>
          <a:p>
            <a:pPr algn="ctr"/>
            <a:endParaRPr lang="en-US" b="0" dirty="0"/>
          </a:p>
          <a:p>
            <a:pPr algn="ctr"/>
            <a:r>
              <a:rPr lang="en-US" b="0" dirty="0" err="1"/>
              <a:t>tischitischer@gmail.com</a:t>
            </a:r>
            <a:endParaRPr lang="en-US" b="0" dirty="0"/>
          </a:p>
          <a:p>
            <a:pPr algn="ctr"/>
            <a:endParaRPr lang="en-US" b="0" dirty="0"/>
          </a:p>
          <a:p>
            <a:pPr algn="ctr"/>
            <a:r>
              <a:rPr lang="en-US" b="0" dirty="0"/>
              <a:t>Advanced Light Microscopy Facility (ALMF)</a:t>
            </a:r>
          </a:p>
          <a:p>
            <a:pPr algn="ctr"/>
            <a:r>
              <a:rPr lang="en-US" b="0" dirty="0"/>
              <a:t>European Molecular Biology Laboratory (EMBL), Heidelberg, Germany  </a:t>
            </a:r>
          </a:p>
          <a:p>
            <a:pPr algn="ctr"/>
            <a:endParaRPr lang="en-US"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 conversion</a:t>
            </a:r>
          </a:p>
        </p:txBody>
      </p:sp>
      <p:sp>
        <p:nvSpPr>
          <p:cNvPr id="3" name="Content Placeholder 2"/>
          <p:cNvSpPr>
            <a:spLocks noGrp="1"/>
          </p:cNvSpPr>
          <p:nvPr>
            <p:ph idx="1"/>
          </p:nvPr>
        </p:nvSpPr>
        <p:spPr/>
        <p:txBody>
          <a:bodyPr>
            <a:normAutofit fontScale="92500" lnSpcReduction="10000"/>
          </a:bodyPr>
          <a:lstStyle/>
          <a:p>
            <a:r>
              <a:rPr lang="en-US" dirty="0"/>
              <a:t>Unfortunately, quite often, it is necessary to convert an image from one format into another, e.g. because certain applications can only read certain formats</a:t>
            </a:r>
          </a:p>
          <a:p>
            <a:r>
              <a:rPr lang="en-US" dirty="0"/>
              <a:t>During such conversions many (bad) things can happen to the quantitative information in your image.</a:t>
            </a:r>
          </a:p>
          <a:p>
            <a:r>
              <a:rPr lang="en-US" dirty="0"/>
              <a:t>It is thus of critical importance to always test the image content before and after you saved it in another format.</a:t>
            </a:r>
          </a:p>
        </p:txBody>
      </p:sp>
    </p:spTree>
    <p:extLst>
      <p:ext uri="{BB962C8B-B14F-4D97-AF65-F5344CB8AC3E}">
        <p14:creationId xmlns:p14="http://schemas.microsoft.com/office/powerpoint/2010/main" val="358774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76200"/>
            <a:ext cx="8229600" cy="1143000"/>
          </a:xfrm>
        </p:spPr>
        <p:txBody>
          <a:bodyPr>
            <a:normAutofit/>
          </a:bodyPr>
          <a:lstStyle/>
          <a:p>
            <a:pPr eaLnBrk="1" hangingPunct="1">
              <a:defRPr/>
            </a:pPr>
            <a:r>
              <a:rPr lang="en-US" sz="2800" dirty="0"/>
              <a:t>Image format conversion</a:t>
            </a:r>
          </a:p>
        </p:txBody>
      </p:sp>
      <p:sp>
        <p:nvSpPr>
          <p:cNvPr id="5" name="TextBox 4"/>
          <p:cNvSpPr txBox="1"/>
          <p:nvPr/>
        </p:nvSpPr>
        <p:spPr>
          <a:xfrm>
            <a:off x="304800" y="1143000"/>
            <a:ext cx="6477000" cy="480131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p>
            <a:pPr marL="112713" indent="-112713">
              <a:buFontTx/>
              <a:buChar char="-"/>
              <a:defRPr/>
            </a:pPr>
            <a:r>
              <a:rPr lang="en-US" sz="1800" b="0" dirty="0">
                <a:solidFill>
                  <a:srgbClr val="000000"/>
                </a:solidFill>
              </a:rPr>
              <a:t>open </a:t>
            </a:r>
            <a:r>
              <a:rPr lang="en-US" sz="1800" dirty="0">
                <a:solidFill>
                  <a:srgbClr val="000000"/>
                </a:solidFill>
              </a:rPr>
              <a:t>“../image-format-conversion/16bit.tif” </a:t>
            </a:r>
            <a:r>
              <a:rPr lang="en-US" sz="1800" i="1" dirty="0">
                <a:solidFill>
                  <a:srgbClr val="000000"/>
                </a:solidFill>
              </a:rPr>
              <a:t>(File..Open)</a:t>
            </a:r>
          </a:p>
          <a:p>
            <a:pPr marL="112713" indent="-112713">
              <a:buFontTx/>
              <a:buChar char="-"/>
              <a:defRPr/>
            </a:pPr>
            <a:endParaRPr lang="en-US" sz="1800" i="1" dirty="0">
              <a:solidFill>
                <a:srgbClr val="000000"/>
              </a:solidFill>
            </a:endParaRPr>
          </a:p>
          <a:p>
            <a:pPr marL="112713" indent="-112713">
              <a:buFontTx/>
              <a:buChar char="-"/>
              <a:defRPr/>
            </a:pPr>
            <a:r>
              <a:rPr lang="en-US" sz="1800" i="1" dirty="0">
                <a:solidFill>
                  <a:srgbClr val="000000"/>
                </a:solidFill>
              </a:rPr>
              <a:t>Adjust the display that you actually see something</a:t>
            </a:r>
          </a:p>
          <a:p>
            <a:pPr marL="112713" indent="-112713">
              <a:defRPr/>
            </a:pPr>
            <a:endParaRPr lang="en-US" sz="1800" b="0" dirty="0">
              <a:solidFill>
                <a:srgbClr val="000000"/>
              </a:solidFill>
            </a:endParaRPr>
          </a:p>
          <a:p>
            <a:pPr marL="112713" indent="-112713">
              <a:buFontTx/>
              <a:buChar char="-"/>
              <a:defRPr/>
            </a:pPr>
            <a:r>
              <a:rPr lang="en-US" sz="1800" b="0" dirty="0">
                <a:solidFill>
                  <a:srgbClr val="000000"/>
                </a:solidFill>
              </a:rPr>
              <a:t>adjust Jpeg quality (0-100) to </a:t>
            </a:r>
            <a:r>
              <a:rPr lang="en-US" sz="1800" dirty="0">
                <a:solidFill>
                  <a:srgbClr val="FF0000"/>
                </a:solidFill>
              </a:rPr>
              <a:t>10</a:t>
            </a:r>
            <a:r>
              <a:rPr lang="en-US" sz="1800" dirty="0">
                <a:solidFill>
                  <a:srgbClr val="000000"/>
                </a:solidFill>
              </a:rPr>
              <a:t> </a:t>
            </a:r>
            <a:r>
              <a:rPr lang="en-US" sz="1800" i="1" dirty="0">
                <a:solidFill>
                  <a:srgbClr val="000000"/>
                </a:solidFill>
              </a:rPr>
              <a:t>(Edit..Option..</a:t>
            </a:r>
            <a:r>
              <a:rPr lang="en-US" sz="1800" i="1" dirty="0" err="1">
                <a:solidFill>
                  <a:srgbClr val="000000"/>
                </a:solidFill>
              </a:rPr>
              <a:t>Input/Output</a:t>
            </a:r>
            <a:r>
              <a:rPr lang="en-US" sz="1800" i="1" dirty="0">
                <a:solidFill>
                  <a:srgbClr val="000000"/>
                </a:solidFill>
              </a:rPr>
              <a:t>)</a:t>
            </a:r>
            <a:endParaRPr lang="en-US" sz="1800" b="0" dirty="0">
              <a:solidFill>
                <a:srgbClr val="000000"/>
              </a:solidFill>
            </a:endParaRPr>
          </a:p>
          <a:p>
            <a:pPr marL="112713" indent="-112713">
              <a:buFontTx/>
              <a:buChar char="-"/>
              <a:defRPr/>
            </a:pPr>
            <a:r>
              <a:rPr lang="en-US" sz="1800" b="0" dirty="0">
                <a:solidFill>
                  <a:srgbClr val="000000"/>
                </a:solidFill>
              </a:rPr>
              <a:t>save as </a:t>
            </a:r>
            <a:r>
              <a:rPr lang="en-US" sz="1800" dirty="0">
                <a:solidFill>
                  <a:srgbClr val="FF0000"/>
                </a:solidFill>
              </a:rPr>
              <a:t>Q10.jpg </a:t>
            </a:r>
            <a:r>
              <a:rPr lang="en-US" sz="1800" i="1" dirty="0">
                <a:solidFill>
                  <a:srgbClr val="000000"/>
                </a:solidFill>
              </a:rPr>
              <a:t>(File..Save As..Jpeg)</a:t>
            </a:r>
            <a:endParaRPr lang="en-US" sz="1800" dirty="0">
              <a:solidFill>
                <a:srgbClr val="FF0000"/>
              </a:solidFill>
            </a:endParaRPr>
          </a:p>
          <a:p>
            <a:pPr marL="112713" indent="-112713">
              <a:buFontTx/>
              <a:buChar char="-"/>
              <a:defRPr/>
            </a:pPr>
            <a:r>
              <a:rPr lang="en-US" sz="1800" b="0" dirty="0">
                <a:solidFill>
                  <a:schemeClr val="tx1"/>
                </a:solidFill>
              </a:rPr>
              <a:t>repeat  the last 3 steps for Jpeg qualities</a:t>
            </a:r>
            <a:r>
              <a:rPr lang="en-US" sz="1800" dirty="0">
                <a:solidFill>
                  <a:srgbClr val="FF0000"/>
                </a:solidFill>
              </a:rPr>
              <a:t> </a:t>
            </a:r>
            <a:r>
              <a:rPr lang="en-US" sz="1800" dirty="0">
                <a:solidFill>
                  <a:srgbClr val="00B050"/>
                </a:solidFill>
              </a:rPr>
              <a:t>75</a:t>
            </a:r>
            <a:r>
              <a:rPr lang="en-US" sz="1800" dirty="0">
                <a:solidFill>
                  <a:srgbClr val="000000"/>
                </a:solidFill>
              </a:rPr>
              <a:t>, </a:t>
            </a:r>
            <a:r>
              <a:rPr lang="en-US" sz="1800" b="0" dirty="0">
                <a:solidFill>
                  <a:srgbClr val="000000"/>
                </a:solidFill>
              </a:rPr>
              <a:t>and</a:t>
            </a:r>
            <a:r>
              <a:rPr lang="en-US" sz="1800" dirty="0">
                <a:solidFill>
                  <a:srgbClr val="7030A0"/>
                </a:solidFill>
              </a:rPr>
              <a:t> </a:t>
            </a:r>
            <a:r>
              <a:rPr lang="en-US" sz="1800" dirty="0">
                <a:solidFill>
                  <a:srgbClr val="0070C0"/>
                </a:solidFill>
              </a:rPr>
              <a:t>100</a:t>
            </a:r>
            <a:endParaRPr lang="en-US" sz="1800" i="1" dirty="0">
              <a:solidFill>
                <a:srgbClr val="000000"/>
              </a:solidFill>
            </a:endParaRPr>
          </a:p>
          <a:p>
            <a:pPr marL="112713" indent="-112713">
              <a:buFontTx/>
              <a:buChar char="-"/>
              <a:defRPr/>
            </a:pPr>
            <a:endParaRPr lang="en-US" sz="1800" i="1" dirty="0">
              <a:solidFill>
                <a:srgbClr val="000000"/>
              </a:solidFill>
            </a:endParaRPr>
          </a:p>
          <a:p>
            <a:pPr marL="112713" indent="-112713">
              <a:buFontTx/>
              <a:buChar char="-"/>
              <a:defRPr/>
            </a:pPr>
            <a:r>
              <a:rPr lang="en-US" sz="1800" b="0" dirty="0">
                <a:solidFill>
                  <a:srgbClr val="000000"/>
                </a:solidFill>
              </a:rPr>
              <a:t>save as </a:t>
            </a:r>
            <a:r>
              <a:rPr lang="en-US" sz="1800" dirty="0">
                <a:solidFill>
                  <a:srgbClr val="E46C0A"/>
                </a:solidFill>
              </a:rPr>
              <a:t>im.png</a:t>
            </a:r>
            <a:r>
              <a:rPr lang="en-US" sz="1800" dirty="0">
                <a:solidFill>
                  <a:srgbClr val="FF0000"/>
                </a:solidFill>
              </a:rPr>
              <a:t> </a:t>
            </a:r>
            <a:r>
              <a:rPr lang="en-US" sz="1800" i="1" dirty="0">
                <a:solidFill>
                  <a:srgbClr val="000000"/>
                </a:solidFill>
              </a:rPr>
              <a:t>(File..Save As..PNG)</a:t>
            </a:r>
          </a:p>
          <a:p>
            <a:pPr marL="112713" indent="-112713">
              <a:buFontTx/>
              <a:buChar char="-"/>
              <a:defRPr/>
            </a:pPr>
            <a:endParaRPr lang="en-US" sz="1800" i="1" dirty="0">
              <a:solidFill>
                <a:srgbClr val="000000"/>
              </a:solidFill>
            </a:endParaRPr>
          </a:p>
          <a:p>
            <a:pPr marL="112713" indent="-112713">
              <a:buFontTx/>
              <a:buChar char="-"/>
              <a:defRPr/>
            </a:pPr>
            <a:endParaRPr lang="en-US" sz="1800" i="1" dirty="0">
              <a:solidFill>
                <a:srgbClr val="000000"/>
              </a:solidFill>
            </a:endParaRPr>
          </a:p>
          <a:p>
            <a:pPr marL="112713" indent="-112713">
              <a:buFontTx/>
              <a:buChar char="-"/>
              <a:defRPr/>
            </a:pPr>
            <a:r>
              <a:rPr lang="en-US" sz="1800" b="0" dirty="0">
                <a:solidFill>
                  <a:srgbClr val="000000"/>
                </a:solidFill>
              </a:rPr>
              <a:t>adjust the display such that it appears saturated </a:t>
            </a:r>
            <a:r>
              <a:rPr lang="en-US" sz="1800" i="1" dirty="0">
                <a:solidFill>
                  <a:srgbClr val="000000"/>
                </a:solidFill>
              </a:rPr>
              <a:t>(Image..Adjust..Brightness/Contrast)</a:t>
            </a:r>
          </a:p>
          <a:p>
            <a:pPr marL="112713" indent="-112713">
              <a:buFontTx/>
              <a:buChar char="-"/>
              <a:defRPr/>
            </a:pPr>
            <a:r>
              <a:rPr lang="en-US" sz="1800" i="1" dirty="0">
                <a:solidFill>
                  <a:srgbClr val="000000"/>
                </a:solidFill>
              </a:rPr>
              <a:t> </a:t>
            </a:r>
            <a:r>
              <a:rPr lang="en-US" sz="1800" b="0" dirty="0">
                <a:solidFill>
                  <a:srgbClr val="000000"/>
                </a:solidFill>
              </a:rPr>
              <a:t>save as </a:t>
            </a:r>
            <a:r>
              <a:rPr lang="en-US" sz="1800" dirty="0">
                <a:solidFill>
                  <a:srgbClr val="0070C0"/>
                </a:solidFill>
              </a:rPr>
              <a:t>Q100_saturated.jpg </a:t>
            </a:r>
            <a:r>
              <a:rPr lang="en-US" sz="1800" i="1" dirty="0">
                <a:solidFill>
                  <a:srgbClr val="000000"/>
                </a:solidFill>
              </a:rPr>
              <a:t>(File..Save As..Jpeg)</a:t>
            </a:r>
            <a:endParaRPr lang="en-US" sz="1800" dirty="0">
              <a:solidFill>
                <a:srgbClr val="FF0000"/>
              </a:solidFill>
            </a:endParaRPr>
          </a:p>
          <a:p>
            <a:pPr marL="112713" indent="-112713">
              <a:buFontTx/>
              <a:buChar char="-"/>
              <a:defRPr/>
            </a:pPr>
            <a:r>
              <a:rPr lang="en-US" sz="1800" i="1" dirty="0">
                <a:solidFill>
                  <a:srgbClr val="000000"/>
                </a:solidFill>
              </a:rPr>
              <a:t> </a:t>
            </a:r>
            <a:r>
              <a:rPr lang="en-US" sz="1800" b="0" dirty="0">
                <a:solidFill>
                  <a:srgbClr val="000000"/>
                </a:solidFill>
              </a:rPr>
              <a:t>save as </a:t>
            </a:r>
            <a:r>
              <a:rPr lang="en-US" sz="1800" dirty="0">
                <a:solidFill>
                  <a:srgbClr val="FF0000"/>
                </a:solidFill>
              </a:rPr>
              <a:t>im_saturated.png </a:t>
            </a:r>
            <a:r>
              <a:rPr lang="en-US" sz="1800" i="1" dirty="0">
                <a:solidFill>
                  <a:srgbClr val="000000"/>
                </a:solidFill>
              </a:rPr>
              <a:t>(File..Save As..PNG)</a:t>
            </a:r>
          </a:p>
          <a:p>
            <a:pPr marL="112713" indent="-112713">
              <a:buFontTx/>
              <a:buChar char="-"/>
              <a:defRPr/>
            </a:pPr>
            <a:endParaRPr lang="en-US" sz="1800" i="1" dirty="0">
              <a:solidFill>
                <a:srgbClr val="000000"/>
              </a:solidFill>
            </a:endParaRPr>
          </a:p>
          <a:p>
            <a:pPr marL="112713" indent="-112713">
              <a:buFontTx/>
              <a:buChar char="-"/>
              <a:defRPr/>
            </a:pPr>
            <a:endParaRPr lang="en-US" sz="1800" i="1" dirty="0">
              <a:solidFill>
                <a:srgbClr val="000000"/>
              </a:solidFill>
            </a:endParaRPr>
          </a:p>
        </p:txBody>
      </p:sp>
      <p:sp>
        <p:nvSpPr>
          <p:cNvPr id="11268" name="Rectangle 20"/>
          <p:cNvSpPr>
            <a:spLocks noChangeArrowheads="1"/>
          </p:cNvSpPr>
          <p:nvPr/>
        </p:nvSpPr>
        <p:spPr bwMode="auto">
          <a:xfrm>
            <a:off x="7239000" y="1752600"/>
            <a:ext cx="1042988" cy="825500"/>
          </a:xfrm>
          <a:prstGeom prst="rect">
            <a:avLst/>
          </a:prstGeom>
          <a:noFill/>
          <a:ln w="9525">
            <a:noFill/>
            <a:miter lim="800000"/>
            <a:headEnd/>
            <a:tailEnd/>
          </a:ln>
        </p:spPr>
        <p:txBody>
          <a:bodyPr wrap="none">
            <a:spAutoFit/>
          </a:bodyPr>
          <a:lstStyle/>
          <a:p>
            <a:r>
              <a:rPr lang="en-US" sz="1600">
                <a:solidFill>
                  <a:srgbClr val="FF0000"/>
                </a:solidFill>
                <a:latin typeface="Calibri" pitchFamily="34" charset="0"/>
              </a:rPr>
              <a:t>Q10.jpg</a:t>
            </a:r>
            <a:endParaRPr lang="en-US" sz="1600">
              <a:latin typeface="Calibri" pitchFamily="34" charset="0"/>
            </a:endParaRPr>
          </a:p>
          <a:p>
            <a:r>
              <a:rPr lang="en-US" sz="1600">
                <a:solidFill>
                  <a:srgbClr val="00B050"/>
                </a:solidFill>
                <a:latin typeface="Calibri" pitchFamily="34" charset="0"/>
              </a:rPr>
              <a:t>Q75.jpg</a:t>
            </a:r>
            <a:endParaRPr lang="en-US" sz="1600">
              <a:latin typeface="Calibri" pitchFamily="34" charset="0"/>
            </a:endParaRPr>
          </a:p>
          <a:p>
            <a:r>
              <a:rPr lang="en-US" sz="1600">
                <a:solidFill>
                  <a:srgbClr val="0070C0"/>
                </a:solidFill>
                <a:latin typeface="Calibri" pitchFamily="34" charset="0"/>
              </a:rPr>
              <a:t>Q100.jpg</a:t>
            </a:r>
            <a:endParaRPr lang="en-US" sz="1600" b="0">
              <a:latin typeface="Calibri" pitchFamily="34" charset="0"/>
            </a:endParaRPr>
          </a:p>
        </p:txBody>
      </p:sp>
      <p:cxnSp>
        <p:nvCxnSpPr>
          <p:cNvPr id="22" name="Straight Arrow Connector 21"/>
          <p:cNvCxnSpPr/>
          <p:nvPr/>
        </p:nvCxnSpPr>
        <p:spPr>
          <a:xfrm>
            <a:off x="6324600" y="22082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70" name="Rectangle 23"/>
          <p:cNvSpPr>
            <a:spLocks noChangeArrowheads="1"/>
          </p:cNvSpPr>
          <p:nvPr/>
        </p:nvSpPr>
        <p:spPr bwMode="auto">
          <a:xfrm>
            <a:off x="7239000" y="2819400"/>
            <a:ext cx="850900" cy="336550"/>
          </a:xfrm>
          <a:prstGeom prst="rect">
            <a:avLst/>
          </a:prstGeom>
          <a:noFill/>
          <a:ln w="9525">
            <a:noFill/>
            <a:miter lim="800000"/>
            <a:headEnd/>
            <a:tailEnd/>
          </a:ln>
        </p:spPr>
        <p:txBody>
          <a:bodyPr wrap="none">
            <a:spAutoFit/>
          </a:bodyPr>
          <a:lstStyle/>
          <a:p>
            <a:r>
              <a:rPr lang="en-US" sz="1600">
                <a:solidFill>
                  <a:srgbClr val="E46C0A"/>
                </a:solidFill>
                <a:latin typeface="Calibri" pitchFamily="34" charset="0"/>
              </a:rPr>
              <a:t>im.png</a:t>
            </a:r>
            <a:endParaRPr lang="en-US" sz="1600" b="0">
              <a:latin typeface="Calibri" pitchFamily="34" charset="0"/>
            </a:endParaRPr>
          </a:p>
        </p:txBody>
      </p:sp>
      <p:cxnSp>
        <p:nvCxnSpPr>
          <p:cNvPr id="25" name="Straight Arrow Connector 24"/>
          <p:cNvCxnSpPr/>
          <p:nvPr/>
        </p:nvCxnSpPr>
        <p:spPr>
          <a:xfrm>
            <a:off x="6324600" y="30464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657600" y="5638800"/>
            <a:ext cx="48768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112713" indent="-112713">
              <a:defRPr/>
            </a:pPr>
            <a:r>
              <a:rPr lang="en-US" sz="1800" u="sng" dirty="0">
                <a:solidFill>
                  <a:srgbClr val="000000"/>
                </a:solidFill>
              </a:rPr>
              <a:t>Task 1:</a:t>
            </a:r>
            <a:r>
              <a:rPr lang="en-US" sz="1800" dirty="0">
                <a:solidFill>
                  <a:srgbClr val="000000"/>
                </a:solidFill>
              </a:rPr>
              <a:t> compare the sizes of these  files!</a:t>
            </a:r>
          </a:p>
          <a:p>
            <a:pPr marL="112713" indent="-112713">
              <a:defRPr/>
            </a:pPr>
            <a:r>
              <a:rPr lang="en-US" sz="1800" u="sng" dirty="0">
                <a:solidFill>
                  <a:srgbClr val="000000"/>
                </a:solidFill>
              </a:rPr>
              <a:t>Task 2:</a:t>
            </a:r>
            <a:r>
              <a:rPr lang="en-US" sz="1800" dirty="0">
                <a:solidFill>
                  <a:srgbClr val="000000"/>
                </a:solidFill>
              </a:rPr>
              <a:t> compare the content of the images! </a:t>
            </a:r>
            <a:br>
              <a:rPr lang="en-US" sz="1800" dirty="0">
                <a:solidFill>
                  <a:srgbClr val="000000"/>
                </a:solidFill>
              </a:rPr>
            </a:br>
            <a:r>
              <a:rPr lang="en-US" sz="1800" dirty="0">
                <a:solidFill>
                  <a:srgbClr val="000000"/>
                </a:solidFill>
              </a:rPr>
              <a:t>          (</a:t>
            </a:r>
            <a:r>
              <a:rPr lang="en-US" sz="1800" dirty="0">
                <a:solidFill>
                  <a:srgbClr val="FF0000"/>
                </a:solidFill>
              </a:rPr>
              <a:t>you have to re-open the saved images!)</a:t>
            </a:r>
            <a:endParaRPr lang="en-US" sz="1800" b="0" dirty="0">
              <a:solidFill>
                <a:srgbClr val="FF0000"/>
              </a:solidFill>
            </a:endParaRPr>
          </a:p>
        </p:txBody>
      </p:sp>
      <p:sp>
        <p:nvSpPr>
          <p:cNvPr id="11274" name="Rectangle 12"/>
          <p:cNvSpPr>
            <a:spLocks noChangeArrowheads="1"/>
          </p:cNvSpPr>
          <p:nvPr/>
        </p:nvSpPr>
        <p:spPr bwMode="auto">
          <a:xfrm>
            <a:off x="6400800" y="4676775"/>
            <a:ext cx="2070100" cy="581025"/>
          </a:xfrm>
          <a:prstGeom prst="rect">
            <a:avLst/>
          </a:prstGeom>
          <a:noFill/>
          <a:ln w="9525">
            <a:noFill/>
            <a:miter lim="800000"/>
            <a:headEnd/>
            <a:tailEnd/>
          </a:ln>
        </p:spPr>
        <p:txBody>
          <a:bodyPr wrap="none">
            <a:spAutoFit/>
          </a:bodyPr>
          <a:lstStyle/>
          <a:p>
            <a:r>
              <a:rPr lang="en-US" sz="1600" dirty="0">
                <a:solidFill>
                  <a:srgbClr val="0070C0"/>
                </a:solidFill>
                <a:latin typeface="Calibri" pitchFamily="34" charset="0"/>
              </a:rPr>
              <a:t>Q100_saturated.jpg</a:t>
            </a:r>
            <a:endParaRPr lang="en-US" sz="1600" b="0" dirty="0">
              <a:latin typeface="Calibri" pitchFamily="34" charset="0"/>
            </a:endParaRPr>
          </a:p>
          <a:p>
            <a:r>
              <a:rPr lang="en-US" sz="1600" dirty="0" err="1">
                <a:solidFill>
                  <a:srgbClr val="FF0000"/>
                </a:solidFill>
                <a:latin typeface="Calibri" pitchFamily="34" charset="0"/>
              </a:rPr>
              <a:t>im_saturated.png</a:t>
            </a:r>
            <a:endParaRPr lang="en-US" sz="1600" dirty="0">
              <a:latin typeface="Calibri" pitchFamily="34" charset="0"/>
            </a:endParaRPr>
          </a:p>
        </p:txBody>
      </p:sp>
      <p:cxnSp>
        <p:nvCxnSpPr>
          <p:cNvPr id="14" name="Straight Arrow Connector 13"/>
          <p:cNvCxnSpPr/>
          <p:nvPr/>
        </p:nvCxnSpPr>
        <p:spPr>
          <a:xfrm>
            <a:off x="5486400" y="49514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858000" y="3811588"/>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486400" y="3200400"/>
            <a:ext cx="1295400" cy="1295400"/>
          </a:xfrm>
          <a:prstGeom prst="rect">
            <a:avLst/>
          </a:prstGeom>
        </p:spPr>
      </p:pic>
      <p:pic>
        <p:nvPicPr>
          <p:cNvPr id="4" name="Picture 3"/>
          <p:cNvPicPr>
            <a:picLocks noChangeAspect="1"/>
          </p:cNvPicPr>
          <p:nvPr/>
        </p:nvPicPr>
        <p:blipFill>
          <a:blip r:embed="rId4"/>
          <a:stretch>
            <a:fillRect/>
          </a:stretch>
        </p:blipFill>
        <p:spPr>
          <a:xfrm>
            <a:off x="7467600" y="3200400"/>
            <a:ext cx="1295400" cy="1295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bit depth conversion</a:t>
            </a:r>
          </a:p>
        </p:txBody>
      </p:sp>
      <p:sp>
        <p:nvSpPr>
          <p:cNvPr id="3" name="Content Placeholder 2"/>
          <p:cNvSpPr>
            <a:spLocks noGrp="1"/>
          </p:cNvSpPr>
          <p:nvPr>
            <p:ph idx="1"/>
          </p:nvPr>
        </p:nvSpPr>
        <p:spPr/>
        <p:txBody>
          <a:bodyPr>
            <a:normAutofit fontScale="77500" lnSpcReduction="20000"/>
          </a:bodyPr>
          <a:lstStyle/>
          <a:p>
            <a:r>
              <a:rPr lang="en-US" dirty="0"/>
              <a:t>You should avoid it at all cost, but sometimes to have to convert images from one bit depth to another, e.g. </a:t>
            </a:r>
          </a:p>
          <a:p>
            <a:pPr lvl="1"/>
            <a:r>
              <a:rPr lang="en-US" dirty="0"/>
              <a:t>Some old algorithms only work on 8-bit data</a:t>
            </a:r>
          </a:p>
          <a:p>
            <a:pPr lvl="1"/>
            <a:r>
              <a:rPr lang="en-US" dirty="0"/>
              <a:t>You need to save hard-disk space</a:t>
            </a:r>
          </a:p>
          <a:p>
            <a:pPr lvl="1"/>
            <a:r>
              <a:rPr lang="en-US" dirty="0"/>
              <a:t>You don’t have enough RAM to process you images in 16bit</a:t>
            </a:r>
          </a:p>
          <a:p>
            <a:r>
              <a:rPr lang="en-US" dirty="0"/>
              <a:t>During such conversions the gray values in your image are likely to be affected and you really have to make sure that you are in control about these changes, ensuring that you do not distort the scientific information in your data.</a:t>
            </a:r>
          </a:p>
          <a:p>
            <a:r>
              <a:rPr lang="en-US" dirty="0"/>
              <a:t>In the following we will discuss 16bit to 8bit conversion in general and in particular how </a:t>
            </a:r>
            <a:r>
              <a:rPr lang="en-US" dirty="0" err="1"/>
              <a:t>ImageJ</a:t>
            </a:r>
            <a:r>
              <a:rPr lang="en-US" dirty="0"/>
              <a:t> handles this.</a:t>
            </a:r>
          </a:p>
          <a:p>
            <a:endParaRPr lang="en-US" dirty="0"/>
          </a:p>
          <a:p>
            <a:endParaRPr lang="en-US" dirty="0"/>
          </a:p>
        </p:txBody>
      </p:sp>
    </p:spTree>
    <p:extLst>
      <p:ext uri="{BB962C8B-B14F-4D97-AF65-F5344CB8AC3E}">
        <p14:creationId xmlns:p14="http://schemas.microsoft.com/office/powerpoint/2010/main" val="2825364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bit depth conversion discussion</a:t>
            </a:r>
          </a:p>
        </p:txBody>
      </p:sp>
      <p:sp>
        <p:nvSpPr>
          <p:cNvPr id="3" name="Content Placeholder 2"/>
          <p:cNvSpPr>
            <a:spLocks noGrp="1"/>
          </p:cNvSpPr>
          <p:nvPr>
            <p:ph idx="1"/>
          </p:nvPr>
        </p:nvSpPr>
        <p:spPr/>
        <p:txBody>
          <a:bodyPr/>
          <a:lstStyle/>
          <a:p>
            <a:r>
              <a:rPr lang="en-US" dirty="0"/>
              <a:t>What are sensible ideas for converting images from 16 to 8 bit?</a:t>
            </a:r>
          </a:p>
          <a:p>
            <a:pPr lvl="1"/>
            <a:r>
              <a:rPr lang="en-US" dirty="0" err="1"/>
              <a:t>MinMax</a:t>
            </a:r>
            <a:r>
              <a:rPr lang="en-US" dirty="0"/>
              <a:t> Bit-depth mapping</a:t>
            </a:r>
          </a:p>
          <a:p>
            <a:pPr lvl="1"/>
            <a:r>
              <a:rPr lang="en-US" dirty="0" err="1"/>
              <a:t>MinMax</a:t>
            </a:r>
            <a:r>
              <a:rPr lang="en-US" dirty="0"/>
              <a:t> image content mapping</a:t>
            </a:r>
          </a:p>
          <a:p>
            <a:pPr lvl="1"/>
            <a:r>
              <a:rPr lang="en-US" dirty="0"/>
              <a:t>User adjusted mapping</a:t>
            </a:r>
          </a:p>
        </p:txBody>
      </p:sp>
    </p:spTree>
    <p:extLst>
      <p:ext uri="{BB962C8B-B14F-4D97-AF65-F5344CB8AC3E}">
        <p14:creationId xmlns:p14="http://schemas.microsoft.com/office/powerpoint/2010/main" val="81544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1066800"/>
            <a:ext cx="5659437" cy="2209800"/>
          </a:xfrm>
        </p:spPr>
        <p:txBody>
          <a:bodyPr>
            <a:noAutofit/>
          </a:bodyPr>
          <a:lstStyle/>
          <a:p>
            <a:pPr marL="609600" indent="-609600" eaLnBrk="1" hangingPunct="1">
              <a:buFont typeface="Arial" charset="0"/>
              <a:buAutoNum type="arabicPeriod"/>
              <a:defRPr/>
            </a:pPr>
            <a:r>
              <a:rPr lang="en-US" sz="1800" dirty="0"/>
              <a:t>Open </a:t>
            </a:r>
            <a:r>
              <a:rPr lang="en-US" sz="1800" b="1" dirty="0"/>
              <a:t>“../</a:t>
            </a:r>
            <a:r>
              <a:rPr lang="en-US" sz="1800" b="1" dirty="0" err="1"/>
              <a:t>bit_conversion</a:t>
            </a:r>
            <a:r>
              <a:rPr lang="en-US" sz="1800" b="1" dirty="0"/>
              <a:t>/</a:t>
            </a:r>
            <a:r>
              <a:rPr lang="en-US" sz="1800" b="1" dirty="0" err="1"/>
              <a:t>16bit.tif</a:t>
            </a:r>
            <a:r>
              <a:rPr lang="en-US" sz="1800" b="1" dirty="0"/>
              <a:t>”</a:t>
            </a:r>
          </a:p>
          <a:p>
            <a:pPr marL="609600" indent="-609600" eaLnBrk="1" hangingPunct="1">
              <a:buFont typeface="Arial" charset="0"/>
              <a:buAutoNum type="arabicPeriod"/>
              <a:defRPr/>
            </a:pPr>
            <a:r>
              <a:rPr lang="en-US" sz="1800" dirty="0"/>
              <a:t>examine the gray values using for instance: </a:t>
            </a:r>
            <a:r>
              <a:rPr lang="en-US" sz="1800" b="1" i="1" dirty="0"/>
              <a:t>Analyze..Histogram </a:t>
            </a:r>
            <a:r>
              <a:rPr lang="en-US" sz="1800" dirty="0"/>
              <a:t>or</a:t>
            </a:r>
            <a:r>
              <a:rPr lang="en-US" sz="1800" b="1" i="1" dirty="0"/>
              <a:t> Analyze..Plot Profile</a:t>
            </a:r>
            <a:endParaRPr lang="en-US" sz="1800" i="1" dirty="0"/>
          </a:p>
          <a:p>
            <a:pPr marL="609600" indent="-609600" eaLnBrk="1" hangingPunct="1">
              <a:buFont typeface="Arial" charset="0"/>
              <a:buAutoNum type="arabicPeriod"/>
              <a:defRPr/>
            </a:pPr>
            <a:r>
              <a:rPr lang="en-US" sz="1800" dirty="0"/>
              <a:t>Duplicate the 16bit image </a:t>
            </a:r>
            <a:r>
              <a:rPr lang="en-US" sz="1800" b="1" i="1" dirty="0"/>
              <a:t>(Image..Duplicate)</a:t>
            </a:r>
            <a:br>
              <a:rPr lang="en-US" sz="1800" b="1" i="1" dirty="0"/>
            </a:br>
            <a:r>
              <a:rPr lang="en-US" sz="1800" b="1" dirty="0">
                <a:solidFill>
                  <a:srgbClr val="FF0000"/>
                </a:solidFill>
              </a:rPr>
              <a:t>perform the next steps on the duplicated image!</a:t>
            </a:r>
            <a:endParaRPr lang="en-US" sz="1800" dirty="0">
              <a:solidFill>
                <a:srgbClr val="FF0000"/>
              </a:solidFill>
            </a:endParaRPr>
          </a:p>
          <a:p>
            <a:pPr marL="609600" indent="-609600" eaLnBrk="1" hangingPunct="1">
              <a:buFont typeface="Arial" charset="0"/>
              <a:buAutoNum type="arabicPeriod"/>
              <a:defRPr/>
            </a:pPr>
            <a:r>
              <a:rPr lang="en-US" sz="1800" dirty="0"/>
              <a:t>change display using</a:t>
            </a:r>
            <a:r>
              <a:rPr lang="en-US" sz="1800" i="1" dirty="0"/>
              <a:t>: </a:t>
            </a:r>
            <a:br>
              <a:rPr lang="en-US" sz="1800" i="1" dirty="0"/>
            </a:br>
            <a:r>
              <a:rPr lang="en-US" sz="1800" b="1" i="1" dirty="0" err="1"/>
              <a:t>Image..Adjust..Brightness</a:t>
            </a:r>
            <a:r>
              <a:rPr lang="en-US" sz="1800" b="1" i="1" dirty="0"/>
              <a:t>/Contrast..Set</a:t>
            </a:r>
            <a:endParaRPr lang="en-US" sz="1400" dirty="0"/>
          </a:p>
          <a:p>
            <a:pPr marL="609600" indent="-609600" eaLnBrk="1" hangingPunct="1">
              <a:buFont typeface="Arial" charset="0"/>
              <a:buAutoNum type="arabicPeriod"/>
              <a:defRPr/>
            </a:pPr>
            <a:r>
              <a:rPr lang="en-US" sz="1800" dirty="0"/>
              <a:t>convert to 8-bit:</a:t>
            </a:r>
            <a:r>
              <a:rPr lang="en-US" sz="1800" i="1" dirty="0"/>
              <a:t> </a:t>
            </a:r>
            <a:r>
              <a:rPr lang="en-US" sz="1800" b="1" i="1" dirty="0"/>
              <a:t>Image..Type..8-bit</a:t>
            </a:r>
          </a:p>
          <a:p>
            <a:pPr marL="609600" indent="-609600" eaLnBrk="1" hangingPunct="1">
              <a:buFont typeface="Arial" charset="0"/>
              <a:buAutoNum type="arabicPeriod"/>
              <a:defRPr/>
            </a:pPr>
            <a:r>
              <a:rPr lang="en-US" sz="1800" dirty="0"/>
              <a:t>Examine gray values of 8-bit converted image, using for instance: </a:t>
            </a:r>
            <a:r>
              <a:rPr lang="en-US" sz="1800" b="1" i="1" dirty="0"/>
              <a:t>Analyze..Histogram </a:t>
            </a:r>
            <a:r>
              <a:rPr lang="en-US" sz="1800" dirty="0"/>
              <a:t>or</a:t>
            </a:r>
            <a:r>
              <a:rPr lang="en-US" sz="1800" b="1" i="1" dirty="0"/>
              <a:t> Analyze..Plot Profile</a:t>
            </a:r>
            <a:endParaRPr lang="en-US" sz="1800" i="1" dirty="0"/>
          </a:p>
          <a:p>
            <a:pPr marL="1371600" lvl="2" indent="-457200" eaLnBrk="1" hangingPunct="1">
              <a:defRPr/>
            </a:pPr>
            <a:endParaRPr lang="en-US" sz="1400" dirty="0"/>
          </a:p>
          <a:p>
            <a:pPr marL="990600" lvl="1" indent="-533400" eaLnBrk="1" hangingPunct="1">
              <a:defRPr/>
            </a:pPr>
            <a:endParaRPr lang="en-US" sz="1600" dirty="0"/>
          </a:p>
          <a:p>
            <a:pPr marL="990600" lvl="1" indent="-533400" eaLnBrk="1" hangingPunct="1">
              <a:defRPr/>
            </a:pPr>
            <a:endParaRPr lang="en-US" sz="1600" dirty="0"/>
          </a:p>
          <a:p>
            <a:pPr marL="609600" indent="-609600" eaLnBrk="1" hangingPunct="1">
              <a:defRPr/>
            </a:pPr>
            <a:endParaRPr lang="en-US" sz="1800" dirty="0"/>
          </a:p>
        </p:txBody>
      </p:sp>
      <p:pic>
        <p:nvPicPr>
          <p:cNvPr id="14339" name="Picture 3"/>
          <p:cNvPicPr>
            <a:picLocks noChangeAspect="1" noChangeArrowheads="1"/>
          </p:cNvPicPr>
          <p:nvPr/>
        </p:nvPicPr>
        <p:blipFill>
          <a:blip r:embed="rId3" cstate="print"/>
          <a:srcRect/>
          <a:stretch>
            <a:fillRect/>
          </a:stretch>
        </p:blipFill>
        <p:spPr bwMode="auto">
          <a:xfrm>
            <a:off x="5943600" y="2895600"/>
            <a:ext cx="2905125" cy="2028825"/>
          </a:xfrm>
          <a:prstGeom prst="rect">
            <a:avLst/>
          </a:prstGeom>
          <a:noFill/>
          <a:ln w="9525">
            <a:noFill/>
            <a:miter lim="800000"/>
            <a:headEnd/>
            <a:tailEnd/>
          </a:ln>
        </p:spPr>
      </p:pic>
      <p:sp>
        <p:nvSpPr>
          <p:cNvPr id="2" name="Title 1"/>
          <p:cNvSpPr>
            <a:spLocks noGrp="1"/>
          </p:cNvSpPr>
          <p:nvPr>
            <p:ph type="title"/>
          </p:nvPr>
        </p:nvSpPr>
        <p:spPr>
          <a:xfrm>
            <a:off x="-1371600" y="0"/>
            <a:ext cx="8229600" cy="1143000"/>
          </a:xfrm>
        </p:spPr>
        <p:txBody>
          <a:bodyPr>
            <a:normAutofit/>
          </a:bodyPr>
          <a:lstStyle/>
          <a:p>
            <a:pPr eaLnBrk="1" hangingPunct="1">
              <a:defRPr/>
            </a:pPr>
            <a:r>
              <a:rPr lang="en-US" sz="2800" dirty="0">
                <a:solidFill>
                  <a:srgbClr val="000000"/>
                </a:solidFill>
              </a:rPr>
              <a:t>Conversion to 8-bit format</a:t>
            </a:r>
          </a:p>
        </p:txBody>
      </p:sp>
      <p:sp>
        <p:nvSpPr>
          <p:cNvPr id="5" name="Rectangle 4"/>
          <p:cNvSpPr/>
          <p:nvPr/>
        </p:nvSpPr>
        <p:spPr>
          <a:xfrm>
            <a:off x="6019800" y="3200400"/>
            <a:ext cx="2149475" cy="558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0">
              <a:solidFill>
                <a:srgbClr val="FFFFFF"/>
              </a:solidFill>
            </a:endParaRPr>
          </a:p>
        </p:txBody>
      </p:sp>
      <p:sp>
        <p:nvSpPr>
          <p:cNvPr id="9" name="TextBox 8"/>
          <p:cNvSpPr txBox="1"/>
          <p:nvPr/>
        </p:nvSpPr>
        <p:spPr>
          <a:xfrm>
            <a:off x="457200" y="5181600"/>
            <a:ext cx="51054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b="0" dirty="0">
                <a:solidFill>
                  <a:srgbClr val="000000"/>
                </a:solidFill>
              </a:rPr>
              <a:t>Take home message:</a:t>
            </a:r>
            <a:br>
              <a:rPr lang="en-US" b="0" dirty="0">
                <a:solidFill>
                  <a:srgbClr val="000000"/>
                </a:solidFill>
              </a:rPr>
            </a:br>
            <a:r>
              <a:rPr lang="en-US" b="0" dirty="0" err="1">
                <a:solidFill>
                  <a:srgbClr val="000000"/>
                </a:solidFill>
              </a:rPr>
              <a:t>ImageJ</a:t>
            </a:r>
            <a:r>
              <a:rPr lang="en-US" b="0" dirty="0">
                <a:solidFill>
                  <a:srgbClr val="000000"/>
                </a:solidFill>
              </a:rPr>
              <a:t> uses the Minimum and Maximum display values and, when converting to 8bit, maps those to 0 and 255.</a:t>
            </a:r>
          </a:p>
        </p:txBody>
      </p:sp>
      <p:pic>
        <p:nvPicPr>
          <p:cNvPr id="14343" name="Picture 2"/>
          <p:cNvPicPr>
            <a:picLocks noChangeAspect="1" noChangeArrowheads="1"/>
          </p:cNvPicPr>
          <p:nvPr/>
        </p:nvPicPr>
        <p:blipFill>
          <a:blip r:embed="rId4" cstate="print"/>
          <a:srcRect/>
          <a:stretch>
            <a:fillRect/>
          </a:stretch>
        </p:blipFill>
        <p:spPr bwMode="auto">
          <a:xfrm>
            <a:off x="6019800" y="76200"/>
            <a:ext cx="1131888" cy="2371725"/>
          </a:xfrm>
          <a:prstGeom prst="rect">
            <a:avLst/>
          </a:prstGeom>
          <a:noFill/>
          <a:ln w="9525">
            <a:noFill/>
            <a:miter lim="800000"/>
            <a:headEnd/>
            <a:tailEnd/>
          </a:ln>
        </p:spPr>
      </p:pic>
      <p:sp>
        <p:nvSpPr>
          <p:cNvPr id="10" name="Rectangle 9"/>
          <p:cNvSpPr/>
          <p:nvPr/>
        </p:nvSpPr>
        <p:spPr>
          <a:xfrm>
            <a:off x="6096000" y="2171700"/>
            <a:ext cx="457200" cy="166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0">
              <a:solidFill>
                <a:srgbClr val="FFFFFF"/>
              </a:solidFill>
            </a:endParaRPr>
          </a:p>
        </p:txBody>
      </p:sp>
      <p:cxnSp>
        <p:nvCxnSpPr>
          <p:cNvPr id="14345" name="Straight Arrow Connector 16"/>
          <p:cNvCxnSpPr>
            <a:cxnSpLocks noChangeShapeType="1"/>
          </p:cNvCxnSpPr>
          <p:nvPr/>
        </p:nvCxnSpPr>
        <p:spPr bwMode="auto">
          <a:xfrm flipV="1">
            <a:off x="4648200" y="2362200"/>
            <a:ext cx="1584325" cy="762000"/>
          </a:xfrm>
          <a:prstGeom prst="straightConnector1">
            <a:avLst/>
          </a:prstGeom>
          <a:noFill/>
          <a:ln w="19050" algn="ctr">
            <a:solidFill>
              <a:srgbClr val="FF0000"/>
            </a:solidFill>
            <a:round/>
            <a:headEnd/>
            <a:tailEnd type="arrow" w="med" len="med"/>
          </a:ln>
        </p:spPr>
      </p:cxnSp>
      <p:cxnSp>
        <p:nvCxnSpPr>
          <p:cNvPr id="4" name="Straight Arrow Connector 16"/>
          <p:cNvCxnSpPr>
            <a:stCxn id="10" idx="2"/>
          </p:cNvCxnSpPr>
          <p:nvPr/>
        </p:nvCxnSpPr>
        <p:spPr>
          <a:xfrm>
            <a:off x="6324600" y="2357438"/>
            <a:ext cx="1071563" cy="5381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19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 in images</a:t>
            </a:r>
          </a:p>
        </p:txBody>
      </p:sp>
      <p:sp>
        <p:nvSpPr>
          <p:cNvPr id="3" name="Content Placeholder 2"/>
          <p:cNvSpPr>
            <a:spLocks noGrp="1"/>
          </p:cNvSpPr>
          <p:nvPr>
            <p:ph idx="1"/>
          </p:nvPr>
        </p:nvSpPr>
        <p:spPr/>
        <p:txBody>
          <a:bodyPr/>
          <a:lstStyle/>
          <a:p>
            <a:r>
              <a:rPr lang="en-US" dirty="0"/>
              <a:t>These days, for scientific publications, it is typically not enough to just show “representative images” but you need to provide measurements and statistics!</a:t>
            </a:r>
          </a:p>
          <a:p>
            <a:r>
              <a:rPr lang="en-US" dirty="0"/>
              <a:t>In the following we will practice a simple way to extract meaningful numbers from images.</a:t>
            </a:r>
          </a:p>
        </p:txBody>
      </p:sp>
    </p:spTree>
    <p:extLst>
      <p:ext uri="{BB962C8B-B14F-4D97-AF65-F5344CB8AC3E}">
        <p14:creationId xmlns:p14="http://schemas.microsoft.com/office/powerpoint/2010/main" val="1825129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eaLnBrk="1" hangingPunct="1">
              <a:defRPr/>
            </a:pPr>
            <a:r>
              <a:rPr lang="en-US" sz="2800" dirty="0"/>
              <a:t>Manual measurements in multiple regions</a:t>
            </a:r>
          </a:p>
        </p:txBody>
      </p:sp>
      <p:sp>
        <p:nvSpPr>
          <p:cNvPr id="28675" name="Content Placeholder 2"/>
          <p:cNvSpPr>
            <a:spLocks noGrp="1"/>
          </p:cNvSpPr>
          <p:nvPr>
            <p:ph idx="1"/>
          </p:nvPr>
        </p:nvSpPr>
        <p:spPr>
          <a:xfrm>
            <a:off x="0" y="1447800"/>
            <a:ext cx="7391400" cy="2819400"/>
          </a:xfrm>
        </p:spPr>
        <p:txBody>
          <a:bodyPr/>
          <a:lstStyle/>
          <a:p>
            <a:pPr eaLnBrk="1" hangingPunct="1"/>
            <a:r>
              <a:rPr lang="en-US" sz="1600" dirty="0"/>
              <a:t>open </a:t>
            </a:r>
            <a:r>
              <a:rPr lang="en-US" sz="1600" b="1" dirty="0"/>
              <a:t>“../bit-conversion/16bit.tif”</a:t>
            </a:r>
          </a:p>
          <a:p>
            <a:pPr eaLnBrk="1" hangingPunct="1"/>
            <a:r>
              <a:rPr lang="en-US" sz="1600" dirty="0"/>
              <a:t>draw region for Nucleus 1 as shown below using the </a:t>
            </a:r>
            <a:r>
              <a:rPr lang="en-US" sz="1600" b="1" i="1" dirty="0"/>
              <a:t>Polygon Selection</a:t>
            </a:r>
          </a:p>
          <a:p>
            <a:pPr eaLnBrk="1" hangingPunct="1"/>
            <a:r>
              <a:rPr lang="en-US" sz="1600" dirty="0"/>
              <a:t>save the region</a:t>
            </a:r>
            <a:r>
              <a:rPr lang="en-US" sz="1600" b="1" i="1" dirty="0"/>
              <a:t> (Analyze..Tools..ROI Manager..Add)</a:t>
            </a:r>
          </a:p>
          <a:p>
            <a:pPr eaLnBrk="1" hangingPunct="1"/>
            <a:r>
              <a:rPr lang="en-US" sz="1600" dirty="0"/>
              <a:t>name the region “Nucleus 1”</a:t>
            </a:r>
            <a:r>
              <a:rPr lang="en-US" sz="1600" b="1" i="1" dirty="0"/>
              <a:t> (Analyze..Tools..ROI Manager..Rename)</a:t>
            </a:r>
          </a:p>
          <a:p>
            <a:pPr eaLnBrk="1" hangingPunct="1"/>
            <a:r>
              <a:rPr lang="en-US" sz="1600" b="1" dirty="0"/>
              <a:t>Repeat above steps for Background and Nucleus 2</a:t>
            </a:r>
          </a:p>
          <a:p>
            <a:pPr eaLnBrk="1" hangingPunct="1"/>
            <a:r>
              <a:rPr lang="en-US" sz="1600" dirty="0"/>
              <a:t>select “Mean Gray Value” measurement  </a:t>
            </a:r>
            <a:r>
              <a:rPr lang="en-US" sz="1600" b="1" i="1" dirty="0"/>
              <a:t>(Analyze..Set Measurements)</a:t>
            </a:r>
          </a:p>
          <a:p>
            <a:pPr eaLnBrk="1" hangingPunct="1"/>
            <a:r>
              <a:rPr lang="en-US" sz="1600" dirty="0"/>
              <a:t>Select all regions and measure </a:t>
            </a:r>
            <a:r>
              <a:rPr lang="en-US" sz="1600" b="1" i="1" dirty="0"/>
              <a:t>(ROI Manager…Measure)</a:t>
            </a:r>
            <a:endParaRPr lang="en-US" sz="1600" b="1" i="1" u="sng" dirty="0"/>
          </a:p>
          <a:p>
            <a:pPr eaLnBrk="1" hangingPunct="1"/>
            <a:endParaRPr lang="en-US" sz="1600" dirty="0"/>
          </a:p>
        </p:txBody>
      </p:sp>
      <p:sp>
        <p:nvSpPr>
          <p:cNvPr id="28676" name="Content Placeholder 2"/>
          <p:cNvSpPr txBox="1">
            <a:spLocks/>
          </p:cNvSpPr>
          <p:nvPr/>
        </p:nvSpPr>
        <p:spPr bwMode="auto">
          <a:xfrm>
            <a:off x="2209800" y="1676400"/>
            <a:ext cx="4495800" cy="381000"/>
          </a:xfrm>
          <a:prstGeom prst="rect">
            <a:avLst/>
          </a:prstGeom>
          <a:noFill/>
          <a:ln w="9525">
            <a:noFill/>
            <a:miter lim="800000"/>
            <a:headEnd/>
            <a:tailEnd/>
          </a:ln>
        </p:spPr>
        <p:txBody>
          <a:bodyPr/>
          <a:lstStyle/>
          <a:p>
            <a:pPr marL="514350" indent="-514350">
              <a:lnSpc>
                <a:spcPct val="90000"/>
              </a:lnSpc>
              <a:spcBef>
                <a:spcPct val="20000"/>
              </a:spcBef>
              <a:buFont typeface="Arial" charset="0"/>
              <a:buNone/>
            </a:pPr>
            <a:endParaRPr lang="en-US" sz="1800" b="0">
              <a:latin typeface="Calibri" pitchFamily="34" charset="0"/>
            </a:endParaRPr>
          </a:p>
          <a:p>
            <a:pPr marL="514350" indent="-514350">
              <a:lnSpc>
                <a:spcPct val="90000"/>
              </a:lnSpc>
              <a:spcBef>
                <a:spcPct val="20000"/>
              </a:spcBef>
              <a:buFont typeface="Arial" charset="0"/>
              <a:buNone/>
            </a:pPr>
            <a:endParaRPr lang="en-US" sz="1800" b="0">
              <a:latin typeface="Calibri" pitchFamily="34" charset="0"/>
            </a:endParaRPr>
          </a:p>
        </p:txBody>
      </p:sp>
      <p:pic>
        <p:nvPicPr>
          <p:cNvPr id="28677" name="Picture 2"/>
          <p:cNvPicPr>
            <a:picLocks noChangeAspect="1" noChangeArrowheads="1"/>
          </p:cNvPicPr>
          <p:nvPr/>
        </p:nvPicPr>
        <p:blipFill>
          <a:blip r:embed="rId3" cstate="print"/>
          <a:srcRect/>
          <a:stretch>
            <a:fillRect/>
          </a:stretch>
        </p:blipFill>
        <p:spPr bwMode="auto">
          <a:xfrm>
            <a:off x="7143750" y="914400"/>
            <a:ext cx="5276850" cy="933450"/>
          </a:xfrm>
          <a:prstGeom prst="rect">
            <a:avLst/>
          </a:prstGeom>
          <a:noFill/>
          <a:ln w="9525">
            <a:noFill/>
            <a:miter lim="800000"/>
            <a:headEnd/>
            <a:tailEnd/>
          </a:ln>
        </p:spPr>
      </p:pic>
      <p:grpSp>
        <p:nvGrpSpPr>
          <p:cNvPr id="28678" name="Group 14"/>
          <p:cNvGrpSpPr>
            <a:grpSpLocks/>
          </p:cNvGrpSpPr>
          <p:nvPr/>
        </p:nvGrpSpPr>
        <p:grpSpPr bwMode="auto">
          <a:xfrm>
            <a:off x="1447800" y="3581400"/>
            <a:ext cx="3519488" cy="3130550"/>
            <a:chOff x="228600" y="3581400"/>
            <a:chExt cx="3519488" cy="3131199"/>
          </a:xfrm>
        </p:grpSpPr>
        <p:pic>
          <p:nvPicPr>
            <p:cNvPr id="28682" name="Picture 2"/>
            <p:cNvPicPr>
              <a:picLocks noChangeAspect="1" noChangeArrowheads="1"/>
            </p:cNvPicPr>
            <p:nvPr/>
          </p:nvPicPr>
          <p:blipFill>
            <a:blip r:embed="rId4" cstate="print"/>
            <a:srcRect/>
            <a:stretch>
              <a:fillRect/>
            </a:stretch>
          </p:blipFill>
          <p:spPr bwMode="auto">
            <a:xfrm>
              <a:off x="228600" y="3581400"/>
              <a:ext cx="3519488" cy="3131199"/>
            </a:xfrm>
            <a:prstGeom prst="rect">
              <a:avLst/>
            </a:prstGeom>
            <a:noFill/>
            <a:ln w="9525">
              <a:noFill/>
              <a:miter lim="800000"/>
              <a:headEnd/>
              <a:tailEnd/>
            </a:ln>
          </p:spPr>
        </p:pic>
        <p:sp>
          <p:nvSpPr>
            <p:cNvPr id="28683" name="TextBox 8"/>
            <p:cNvSpPr txBox="1">
              <a:spLocks noChangeArrowheads="1"/>
            </p:cNvSpPr>
            <p:nvPr/>
          </p:nvSpPr>
          <p:spPr bwMode="auto">
            <a:xfrm>
              <a:off x="2241550" y="6248953"/>
              <a:ext cx="781050"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Nucleus 1</a:t>
              </a:r>
            </a:p>
          </p:txBody>
        </p:sp>
        <p:sp>
          <p:nvSpPr>
            <p:cNvPr id="28684" name="TextBox 9"/>
            <p:cNvSpPr txBox="1">
              <a:spLocks noChangeArrowheads="1"/>
            </p:cNvSpPr>
            <p:nvPr/>
          </p:nvSpPr>
          <p:spPr bwMode="auto">
            <a:xfrm>
              <a:off x="609600" y="5361356"/>
              <a:ext cx="781050"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Nucleus 2</a:t>
              </a:r>
            </a:p>
          </p:txBody>
        </p:sp>
        <p:sp>
          <p:nvSpPr>
            <p:cNvPr id="28685" name="TextBox 10"/>
            <p:cNvSpPr txBox="1">
              <a:spLocks noChangeArrowheads="1"/>
            </p:cNvSpPr>
            <p:nvPr/>
          </p:nvSpPr>
          <p:spPr bwMode="auto">
            <a:xfrm>
              <a:off x="2057400" y="5029500"/>
              <a:ext cx="923925"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Background</a:t>
              </a:r>
            </a:p>
          </p:txBody>
        </p:sp>
      </p:grpSp>
      <p:pic>
        <p:nvPicPr>
          <p:cNvPr id="28679" name="Picture 2"/>
          <p:cNvPicPr>
            <a:picLocks noChangeAspect="1" noChangeArrowheads="1"/>
          </p:cNvPicPr>
          <p:nvPr/>
        </p:nvPicPr>
        <p:blipFill>
          <a:blip r:embed="rId5" cstate="print"/>
          <a:srcRect/>
          <a:stretch>
            <a:fillRect/>
          </a:stretch>
        </p:blipFill>
        <p:spPr bwMode="auto">
          <a:xfrm>
            <a:off x="6172200" y="3429000"/>
            <a:ext cx="2028825" cy="2667000"/>
          </a:xfrm>
          <a:prstGeom prst="rect">
            <a:avLst/>
          </a:prstGeom>
          <a:noFill/>
          <a:ln w="9525">
            <a:noFill/>
            <a:miter lim="800000"/>
            <a:headEnd/>
            <a:tailEnd/>
          </a:ln>
        </p:spPr>
      </p:pic>
      <p:cxnSp>
        <p:nvCxnSpPr>
          <p:cNvPr id="14" name="Straight Arrow Connector 13"/>
          <p:cNvCxnSpPr/>
          <p:nvPr/>
        </p:nvCxnSpPr>
        <p:spPr>
          <a:xfrm rot="10800000">
            <a:off x="8077200" y="4648200"/>
            <a:ext cx="609600" cy="762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7658100" y="1943100"/>
            <a:ext cx="457200" cy="762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4800" y="786825"/>
            <a:ext cx="6477000"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a:t>
            </a:r>
            <a:r>
              <a:rPr lang="en-US" sz="1600" dirty="0">
                <a:solidFill>
                  <a:srgbClr val="000000"/>
                </a:solidFill>
              </a:rPr>
              <a:t>: </a:t>
            </a:r>
            <a:r>
              <a:rPr lang="en-US" sz="1600" b="0" dirty="0">
                <a:solidFill>
                  <a:srgbClr val="000000"/>
                </a:solidFill>
              </a:rPr>
              <a:t>how much brighter is nucleus 1 than nucleus 2?</a:t>
            </a:r>
            <a:endParaRPr lang="en-US" sz="1600" u="sng" dirty="0">
              <a:solidFill>
                <a:srgbClr val="000000"/>
              </a:solidFill>
            </a:endParaRPr>
          </a:p>
          <a:p>
            <a:pPr>
              <a:defRPr/>
            </a:pPr>
            <a:r>
              <a:rPr lang="en-US" sz="1600" u="sng" dirty="0">
                <a:solidFill>
                  <a:srgbClr val="000000"/>
                </a:solidFill>
              </a:rPr>
              <a:t>Optional Task</a:t>
            </a:r>
            <a:r>
              <a:rPr lang="en-US" sz="1600" dirty="0">
                <a:solidFill>
                  <a:srgbClr val="000000"/>
                </a:solidFill>
              </a:rPr>
              <a:t>: </a:t>
            </a:r>
            <a:r>
              <a:rPr lang="en-US" sz="1600" b="0" dirty="0">
                <a:solidFill>
                  <a:srgbClr val="000000"/>
                </a:solidFill>
              </a:rPr>
              <a:t>measure the area of all nuclei (which one is the largest)?</a:t>
            </a:r>
          </a:p>
        </p:txBody>
      </p:sp>
    </p:spTree>
    <p:extLst>
      <p:ext uri="{BB962C8B-B14F-4D97-AF65-F5344CB8AC3E}">
        <p14:creationId xmlns:p14="http://schemas.microsoft.com/office/powerpoint/2010/main" val="404866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Measuring signal to noise in images</a:t>
            </a:r>
          </a:p>
        </p:txBody>
      </p:sp>
      <p:sp>
        <p:nvSpPr>
          <p:cNvPr id="3" name="Content Placeholder 2"/>
          <p:cNvSpPr>
            <a:spLocks noGrp="1"/>
          </p:cNvSpPr>
          <p:nvPr>
            <p:ph idx="1"/>
          </p:nvPr>
        </p:nvSpPr>
        <p:spPr/>
        <p:txBody>
          <a:bodyPr>
            <a:normAutofit fontScale="85000" lnSpcReduction="10000"/>
          </a:bodyPr>
          <a:lstStyle/>
          <a:p>
            <a:r>
              <a:rPr lang="en-US" dirty="0"/>
              <a:t>Sitting on the microscope, you have to decide on many settings, including excitation intensity and exposure time. </a:t>
            </a:r>
          </a:p>
          <a:p>
            <a:r>
              <a:rPr lang="en-US" dirty="0"/>
              <a:t>Typically you need to balance photo-toxicity and bleaching with image quality.</a:t>
            </a:r>
          </a:p>
          <a:p>
            <a:r>
              <a:rPr lang="en-US" dirty="0"/>
              <a:t>In this context, image quality typically means “signal to noise ratio” (S/N). This is important, because if the S/N is too low, it will be difficult to detect your objects of interest and even more difficult to properly measure their intensity.</a:t>
            </a:r>
          </a:p>
          <a:p>
            <a:r>
              <a:rPr lang="en-US" dirty="0"/>
              <a:t>Here, we will learn how to measure S/N in an image.</a:t>
            </a:r>
          </a:p>
        </p:txBody>
      </p:sp>
    </p:spTree>
    <p:extLst>
      <p:ext uri="{BB962C8B-B14F-4D97-AF65-F5344CB8AC3E}">
        <p14:creationId xmlns:p14="http://schemas.microsoft.com/office/powerpoint/2010/main" val="2886946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3364753" y="1371600"/>
            <a:ext cx="5322047" cy="2560608"/>
          </a:xfrm>
          <a:prstGeom prst="rect">
            <a:avLst/>
          </a:prstGeom>
        </p:spPr>
      </p:pic>
      <p:sp>
        <p:nvSpPr>
          <p:cNvPr id="2" name="Title 1"/>
          <p:cNvSpPr>
            <a:spLocks noGrp="1"/>
          </p:cNvSpPr>
          <p:nvPr>
            <p:ph type="title"/>
          </p:nvPr>
        </p:nvSpPr>
        <p:spPr>
          <a:xfrm>
            <a:off x="1524000" y="0"/>
            <a:ext cx="6172200" cy="1143000"/>
          </a:xfrm>
        </p:spPr>
        <p:txBody>
          <a:bodyPr>
            <a:normAutofit/>
          </a:bodyPr>
          <a:lstStyle/>
          <a:p>
            <a:r>
              <a:rPr lang="en-US" sz="3600" dirty="0">
                <a:solidFill>
                  <a:srgbClr val="92D050"/>
                </a:solidFill>
              </a:rPr>
              <a:t>Measuring signal to noise</a:t>
            </a:r>
          </a:p>
        </p:txBody>
      </p:sp>
      <p:sp>
        <p:nvSpPr>
          <p:cNvPr id="3" name="Content Placeholder 2"/>
          <p:cNvSpPr>
            <a:spLocks noGrp="1"/>
          </p:cNvSpPr>
          <p:nvPr>
            <p:ph idx="1"/>
          </p:nvPr>
        </p:nvSpPr>
        <p:spPr>
          <a:xfrm>
            <a:off x="1306773" y="4377906"/>
            <a:ext cx="6400800" cy="1524000"/>
          </a:xfrm>
        </p:spPr>
        <p:txBody>
          <a:bodyPr>
            <a:noAutofit/>
          </a:bodyPr>
          <a:lstStyle/>
          <a:p>
            <a:r>
              <a:rPr lang="en-US" sz="1600" dirty="0">
                <a:solidFill>
                  <a:schemeClr val="bg1"/>
                </a:solidFill>
                <a:latin typeface="Courier New" pitchFamily="49" charset="0"/>
                <a:cs typeface="Courier New" pitchFamily="49" charset="0"/>
              </a:rPr>
              <a:t>Signal to Noise = </a:t>
            </a:r>
            <a:br>
              <a:rPr lang="en-US" sz="1600" dirty="0">
                <a:solidFill>
                  <a:schemeClr val="bg1"/>
                </a:solidFill>
                <a:latin typeface="Courier New" pitchFamily="49" charset="0"/>
                <a:cs typeface="Courier New" pitchFamily="49" charset="0"/>
              </a:rPr>
            </a:br>
            <a:r>
              <a:rPr lang="en-US" sz="1600" dirty="0">
                <a:solidFill>
                  <a:schemeClr val="bg1"/>
                </a:solidFill>
                <a:latin typeface="Courier New" pitchFamily="49" charset="0"/>
                <a:cs typeface="Courier New" pitchFamily="49" charset="0"/>
              </a:rPr>
              <a:t>(Mean(Object)- Mean(BG)) / </a:t>
            </a:r>
            <a:r>
              <a:rPr lang="en-US" sz="1600" dirty="0" err="1">
                <a:solidFill>
                  <a:schemeClr val="bg1"/>
                </a:solidFill>
                <a:latin typeface="Courier New" pitchFamily="49" charset="0"/>
                <a:cs typeface="Courier New" pitchFamily="49" charset="0"/>
              </a:rPr>
              <a:t>Sqrt</a:t>
            </a:r>
            <a:r>
              <a:rPr lang="en-US" sz="1600" dirty="0">
                <a:solidFill>
                  <a:schemeClr val="bg1"/>
                </a:solidFill>
                <a:latin typeface="Courier New" pitchFamily="49" charset="0"/>
                <a:cs typeface="Courier New" pitchFamily="49" charset="0"/>
              </a:rPr>
              <a:t>(</a:t>
            </a:r>
            <a:r>
              <a:rPr lang="en-US" sz="1600" dirty="0" err="1">
                <a:solidFill>
                  <a:schemeClr val="bg1"/>
                </a:solidFill>
                <a:latin typeface="Courier New" pitchFamily="49" charset="0"/>
                <a:cs typeface="Courier New" pitchFamily="49" charset="0"/>
              </a:rPr>
              <a:t>Sdev</a:t>
            </a:r>
            <a:r>
              <a:rPr lang="en-US" sz="1600" dirty="0">
                <a:solidFill>
                  <a:schemeClr val="bg1"/>
                </a:solidFill>
                <a:latin typeface="Courier New" pitchFamily="49" charset="0"/>
                <a:cs typeface="Courier New" pitchFamily="49" charset="0"/>
              </a:rPr>
              <a:t>(Object)^2</a:t>
            </a:r>
          </a:p>
          <a:p>
            <a:endParaRPr lang="en-US" sz="1600" dirty="0">
              <a:solidFill>
                <a:schemeClr val="bg1"/>
              </a:solidFill>
              <a:latin typeface="Courier New" pitchFamily="49" charset="0"/>
              <a:cs typeface="Courier New" pitchFamily="49" charset="0"/>
            </a:endParaRPr>
          </a:p>
          <a:p>
            <a:r>
              <a:rPr lang="en-US" sz="1600" dirty="0">
                <a:solidFill>
                  <a:schemeClr val="bg1"/>
                </a:solidFill>
                <a:latin typeface="Courier New" pitchFamily="49" charset="0"/>
                <a:cs typeface="Courier New" pitchFamily="49" charset="0"/>
              </a:rPr>
              <a:t>Nucleus 1: 4.7</a:t>
            </a:r>
          </a:p>
          <a:p>
            <a:r>
              <a:rPr lang="en-US" sz="1600" dirty="0">
                <a:solidFill>
                  <a:schemeClr val="bg1"/>
                </a:solidFill>
                <a:latin typeface="Courier New" pitchFamily="49" charset="0"/>
                <a:cs typeface="Courier New" pitchFamily="49" charset="0"/>
              </a:rPr>
              <a:t>Nucleus 2: 2.0</a:t>
            </a:r>
          </a:p>
        </p:txBody>
      </p:sp>
      <p:cxnSp>
        <p:nvCxnSpPr>
          <p:cNvPr id="8" name="Straight Arrow Connector 7"/>
          <p:cNvCxnSpPr/>
          <p:nvPr/>
        </p:nvCxnSpPr>
        <p:spPr>
          <a:xfrm flipV="1">
            <a:off x="8153400" y="3048000"/>
            <a:ext cx="0" cy="3810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010400" y="1981200"/>
            <a:ext cx="1438" cy="132990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24600" y="2438400"/>
            <a:ext cx="737702" cy="369332"/>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Signal</a:t>
            </a:r>
          </a:p>
        </p:txBody>
      </p:sp>
      <p:sp>
        <p:nvSpPr>
          <p:cNvPr id="15" name="TextBox 14"/>
          <p:cNvSpPr txBox="1"/>
          <p:nvPr/>
        </p:nvSpPr>
        <p:spPr>
          <a:xfrm>
            <a:off x="7801737" y="2438400"/>
            <a:ext cx="713507" cy="646331"/>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BG</a:t>
            </a:r>
          </a:p>
          <a:p>
            <a:pPr fontAlgn="auto">
              <a:spcBef>
                <a:spcPts val="0"/>
              </a:spcBef>
              <a:spcAft>
                <a:spcPts val="0"/>
              </a:spcAft>
            </a:pPr>
            <a:r>
              <a:rPr lang="en-US" sz="1800" b="0" dirty="0">
                <a:solidFill>
                  <a:srgbClr val="FF0000"/>
                </a:solidFill>
                <a:latin typeface="Calibri"/>
              </a:rPr>
              <a:t>Noise</a:t>
            </a:r>
          </a:p>
        </p:txBody>
      </p:sp>
      <p:pic>
        <p:nvPicPr>
          <p:cNvPr id="4" name="Picture 3"/>
          <p:cNvPicPr>
            <a:picLocks noChangeAspect="1"/>
          </p:cNvPicPr>
          <p:nvPr/>
        </p:nvPicPr>
        <p:blipFill>
          <a:blip r:embed="rId3"/>
          <a:stretch>
            <a:fillRect/>
          </a:stretch>
        </p:blipFill>
        <p:spPr>
          <a:xfrm>
            <a:off x="304800" y="1476439"/>
            <a:ext cx="2133600" cy="2104961"/>
          </a:xfrm>
          <a:prstGeom prst="rect">
            <a:avLst/>
          </a:prstGeom>
        </p:spPr>
      </p:pic>
      <p:cxnSp>
        <p:nvCxnSpPr>
          <p:cNvPr id="19" name="Straight Arrow Connector 18"/>
          <p:cNvCxnSpPr/>
          <p:nvPr/>
        </p:nvCxnSpPr>
        <p:spPr>
          <a:xfrm>
            <a:off x="1295400" y="2057400"/>
            <a:ext cx="838200" cy="1143000"/>
          </a:xfrm>
          <a:prstGeom prst="straightConnector1">
            <a:avLst/>
          </a:prstGeom>
          <a:ln w="28575">
            <a:solidFill>
              <a:srgbClr val="4F81B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629400" y="1752600"/>
            <a:ext cx="0" cy="3810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91200" y="1563469"/>
            <a:ext cx="737176" cy="646331"/>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Signal</a:t>
            </a:r>
          </a:p>
          <a:p>
            <a:pPr fontAlgn="auto">
              <a:spcBef>
                <a:spcPts val="0"/>
              </a:spcBef>
              <a:spcAft>
                <a:spcPts val="0"/>
              </a:spcAft>
            </a:pPr>
            <a:r>
              <a:rPr lang="en-US" sz="1800" b="0" dirty="0">
                <a:solidFill>
                  <a:srgbClr val="FF0000"/>
                </a:solidFill>
                <a:latin typeface="Calibri"/>
              </a:rPr>
              <a:t>Noise</a:t>
            </a:r>
          </a:p>
        </p:txBody>
      </p:sp>
      <p:cxnSp>
        <p:nvCxnSpPr>
          <p:cNvPr id="23" name="Straight Arrow Connector 22"/>
          <p:cNvCxnSpPr/>
          <p:nvPr/>
        </p:nvCxnSpPr>
        <p:spPr>
          <a:xfrm flipV="1">
            <a:off x="5257800" y="2590800"/>
            <a:ext cx="0" cy="570131"/>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76800" y="1981200"/>
            <a:ext cx="737176" cy="646331"/>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Signal</a:t>
            </a:r>
          </a:p>
          <a:p>
            <a:pPr fontAlgn="auto">
              <a:spcBef>
                <a:spcPts val="0"/>
              </a:spcBef>
              <a:spcAft>
                <a:spcPts val="0"/>
              </a:spcAft>
            </a:pPr>
            <a:r>
              <a:rPr lang="en-US" sz="1800" b="0" dirty="0">
                <a:solidFill>
                  <a:srgbClr val="FF0000"/>
                </a:solidFill>
                <a:latin typeface="Calibri"/>
              </a:rPr>
              <a:t>Noise</a:t>
            </a:r>
          </a:p>
        </p:txBody>
      </p:sp>
      <p:sp>
        <p:nvSpPr>
          <p:cNvPr id="27" name="TextBox 26"/>
          <p:cNvSpPr txBox="1"/>
          <p:nvPr/>
        </p:nvSpPr>
        <p:spPr>
          <a:xfrm>
            <a:off x="1981200" y="2438400"/>
            <a:ext cx="1101120" cy="369332"/>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Nucleus 1</a:t>
            </a:r>
          </a:p>
        </p:txBody>
      </p:sp>
      <p:sp>
        <p:nvSpPr>
          <p:cNvPr id="28" name="TextBox 27"/>
          <p:cNvSpPr txBox="1"/>
          <p:nvPr/>
        </p:nvSpPr>
        <p:spPr>
          <a:xfrm>
            <a:off x="1600200" y="2057400"/>
            <a:ext cx="1101120" cy="369332"/>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Nucleus 2</a:t>
            </a:r>
          </a:p>
        </p:txBody>
      </p:sp>
    </p:spTree>
    <p:extLst>
      <p:ext uri="{BB962C8B-B14F-4D97-AF65-F5344CB8AC3E}">
        <p14:creationId xmlns:p14="http://schemas.microsoft.com/office/powerpoint/2010/main" val="30296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1066800"/>
            <a:ext cx="6040437" cy="2209800"/>
          </a:xfrm>
        </p:spPr>
        <p:txBody>
          <a:bodyPr>
            <a:noAutofit/>
          </a:bodyPr>
          <a:lstStyle/>
          <a:p>
            <a:pPr eaLnBrk="1" hangingPunct="1"/>
            <a:r>
              <a:rPr lang="en-US" sz="1800" dirty="0"/>
              <a:t>[File &gt; Open] “../signal-to-noise/h2b-mcherry.tif”</a:t>
            </a:r>
          </a:p>
          <a:p>
            <a:pPr eaLnBrk="1" hangingPunct="1"/>
            <a:r>
              <a:rPr lang="en-US" sz="1800" dirty="0"/>
              <a:t>[Analyze &gt; Set Measurements]</a:t>
            </a:r>
            <a:br>
              <a:rPr lang="en-US" sz="1800" dirty="0"/>
            </a:br>
            <a:r>
              <a:rPr lang="en-US" sz="1800" dirty="0"/>
              <a:t>“Mean gray value”, “Standard deviation”</a:t>
            </a:r>
          </a:p>
          <a:p>
            <a:pPr eaLnBrk="1" hangingPunct="1"/>
            <a:r>
              <a:rPr lang="en-US" sz="1800" dirty="0"/>
              <a:t>Draw region as shown using the “Oval Selection”</a:t>
            </a:r>
          </a:p>
          <a:p>
            <a:pPr eaLnBrk="1" hangingPunct="1"/>
            <a:r>
              <a:rPr lang="en-US" sz="1800" dirty="0"/>
              <a:t>Save region [Analyze&gt;Tools&gt;ROI Manager&gt;Add]</a:t>
            </a:r>
          </a:p>
          <a:p>
            <a:pPr eaLnBrk="1" hangingPunct="1"/>
            <a:r>
              <a:rPr lang="en-US" sz="1800" dirty="0"/>
              <a:t>Name region [Analyze&gt;Tools&gt;ROI Manager&gt;Rename]</a:t>
            </a:r>
            <a:endParaRPr lang="en-US" sz="1800" b="1" i="1" dirty="0"/>
          </a:p>
          <a:p>
            <a:pPr eaLnBrk="1" hangingPunct="1"/>
            <a:r>
              <a:rPr lang="en-US" sz="1800" dirty="0"/>
              <a:t>Select all regions and measure [ROI Manager&gt;Measure]</a:t>
            </a:r>
          </a:p>
          <a:p>
            <a:pPr eaLnBrk="1" hangingPunct="1"/>
            <a:r>
              <a:rPr lang="en-US" sz="1800" dirty="0"/>
              <a:t>Apply below formula to measure a S/N ratio: </a:t>
            </a:r>
            <a:br>
              <a:rPr lang="en-US" sz="1800" dirty="0"/>
            </a:br>
            <a:r>
              <a:rPr lang="en-US" sz="1800" dirty="0"/>
              <a:t>(Mean(Signal)-Mean(BG)) /</a:t>
            </a:r>
            <a:br>
              <a:rPr lang="en-US" sz="1800" dirty="0"/>
            </a:br>
            <a:r>
              <a:rPr lang="en-US" sz="1800" dirty="0" err="1"/>
              <a:t>Sqrt</a:t>
            </a:r>
            <a:r>
              <a:rPr lang="en-US" sz="1800" dirty="0"/>
              <a:t>(</a:t>
            </a:r>
            <a:r>
              <a:rPr lang="en-US" sz="1800" dirty="0" err="1"/>
              <a:t>Sdev</a:t>
            </a:r>
            <a:r>
              <a:rPr lang="en-US" sz="1800" dirty="0"/>
              <a:t>(Signal)^2 + </a:t>
            </a:r>
            <a:r>
              <a:rPr lang="en-US" sz="1800" dirty="0" err="1"/>
              <a:t>Sdev</a:t>
            </a:r>
            <a:r>
              <a:rPr lang="en-US" sz="1800" dirty="0"/>
              <a:t>(BG)^2)</a:t>
            </a:r>
          </a:p>
          <a:p>
            <a:pPr eaLnBrk="1" hangingPunct="1">
              <a:buFontTx/>
              <a:buChar char="-"/>
              <a:defRPr/>
            </a:pPr>
            <a:endParaRPr lang="en-US" sz="1800" dirty="0"/>
          </a:p>
          <a:p>
            <a:pPr eaLnBrk="1" hangingPunct="1">
              <a:buFontTx/>
              <a:buChar char="-"/>
              <a:defRPr/>
            </a:pPr>
            <a:endParaRPr lang="en-US" sz="1400" dirty="0"/>
          </a:p>
          <a:p>
            <a:pPr marL="990600" lvl="1" indent="-533400" eaLnBrk="1" hangingPunct="1">
              <a:defRPr/>
            </a:pPr>
            <a:endParaRPr lang="en-US" sz="1600" dirty="0"/>
          </a:p>
          <a:p>
            <a:pPr marL="990600" lvl="1" indent="-533400" eaLnBrk="1" hangingPunct="1">
              <a:defRPr/>
            </a:pPr>
            <a:endParaRPr lang="en-US" sz="1600" dirty="0"/>
          </a:p>
          <a:p>
            <a:pPr marL="609600" indent="-609600" eaLnBrk="1" hangingPunct="1">
              <a:defRPr/>
            </a:pPr>
            <a:endParaRPr lang="en-US" sz="1800" dirty="0"/>
          </a:p>
        </p:txBody>
      </p:sp>
      <p:sp>
        <p:nvSpPr>
          <p:cNvPr id="2" name="Title 1"/>
          <p:cNvSpPr>
            <a:spLocks noGrp="1"/>
          </p:cNvSpPr>
          <p:nvPr>
            <p:ph type="title"/>
          </p:nvPr>
        </p:nvSpPr>
        <p:spPr>
          <a:xfrm>
            <a:off x="-1371600" y="0"/>
            <a:ext cx="8229600" cy="1143000"/>
          </a:xfrm>
        </p:spPr>
        <p:txBody>
          <a:bodyPr>
            <a:normAutofit/>
          </a:bodyPr>
          <a:lstStyle/>
          <a:p>
            <a:pPr eaLnBrk="1" hangingPunct="1">
              <a:defRPr/>
            </a:pPr>
            <a:r>
              <a:rPr lang="en-US" sz="2800" dirty="0">
                <a:solidFill>
                  <a:srgbClr val="000000"/>
                </a:solidFill>
              </a:rPr>
              <a:t>Measure signal to noise</a:t>
            </a:r>
          </a:p>
        </p:txBody>
      </p:sp>
      <p:pic>
        <p:nvPicPr>
          <p:cNvPr id="12" name="Picture 11"/>
          <p:cNvPicPr>
            <a:picLocks noChangeAspect="1"/>
          </p:cNvPicPr>
          <p:nvPr/>
        </p:nvPicPr>
        <p:blipFill>
          <a:blip r:embed="rId3"/>
          <a:stretch>
            <a:fillRect/>
          </a:stretch>
        </p:blipFill>
        <p:spPr>
          <a:xfrm>
            <a:off x="6553200" y="1524000"/>
            <a:ext cx="2133600" cy="2104961"/>
          </a:xfrm>
          <a:prstGeom prst="rect">
            <a:avLst/>
          </a:prstGeom>
        </p:spPr>
      </p:pic>
      <p:sp>
        <p:nvSpPr>
          <p:cNvPr id="7" name="Oval 6"/>
          <p:cNvSpPr/>
          <p:nvPr/>
        </p:nvSpPr>
        <p:spPr>
          <a:xfrm>
            <a:off x="7848600" y="2667000"/>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8001000" y="2257361"/>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7620000" y="2286000"/>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6" name="Picture 15" descr="Screen Shot 2016-10-18 at 10.42.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152400"/>
            <a:ext cx="1701800" cy="1231900"/>
          </a:xfrm>
          <a:prstGeom prst="rect">
            <a:avLst/>
          </a:prstGeom>
        </p:spPr>
      </p:pic>
      <p:pic>
        <p:nvPicPr>
          <p:cNvPr id="18" name="Picture 17" descr="Screen Shot 2016-10-18 at 10.5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648200"/>
            <a:ext cx="4800600" cy="1054100"/>
          </a:xfrm>
          <a:prstGeom prst="rect">
            <a:avLst/>
          </a:prstGeom>
        </p:spPr>
      </p:pic>
      <p:pic>
        <p:nvPicPr>
          <p:cNvPr id="19" name="Picture 18" descr="Screen Shot 2016-10-18 at 10.55.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4038600"/>
            <a:ext cx="3454400" cy="2209800"/>
          </a:xfrm>
          <a:prstGeom prst="rect">
            <a:avLst/>
          </a:prstGeom>
        </p:spPr>
      </p:pic>
    </p:spTree>
    <p:extLst>
      <p:ext uri="{BB962C8B-B14F-4D97-AF65-F5344CB8AC3E}">
        <p14:creationId xmlns:p14="http://schemas.microsoft.com/office/powerpoint/2010/main" val="1747660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76200" y="1143000"/>
            <a:ext cx="8229600" cy="1143000"/>
          </a:xfrm>
        </p:spPr>
        <p:txBody>
          <a:bodyPr/>
          <a:lstStyle/>
          <a:p>
            <a:pPr eaLnBrk="1" hangingPunct="1"/>
            <a:r>
              <a:rPr lang="en-US" b="1" dirty="0">
                <a:solidFill>
                  <a:srgbClr val="0070C0"/>
                </a:solidFill>
              </a:rPr>
              <a:t>Why            ?</a:t>
            </a:r>
          </a:p>
        </p:txBody>
      </p:sp>
      <p:sp>
        <p:nvSpPr>
          <p:cNvPr id="5123" name="Content Placeholder 2"/>
          <p:cNvSpPr>
            <a:spLocks noGrp="1"/>
          </p:cNvSpPr>
          <p:nvPr>
            <p:ph idx="1"/>
          </p:nvPr>
        </p:nvSpPr>
        <p:spPr>
          <a:xfrm>
            <a:off x="76200" y="2895600"/>
            <a:ext cx="8915400" cy="2438400"/>
          </a:xfrm>
        </p:spPr>
        <p:txBody>
          <a:bodyPr/>
          <a:lstStyle/>
          <a:p>
            <a:pPr eaLnBrk="1" hangingPunct="1"/>
            <a:r>
              <a:rPr lang="en-US" sz="2400" dirty="0">
                <a:solidFill>
                  <a:srgbClr val="0070C0"/>
                </a:solidFill>
              </a:rPr>
              <a:t>Fiji is just </a:t>
            </a:r>
            <a:r>
              <a:rPr lang="en-US" sz="2400" dirty="0" err="1">
                <a:solidFill>
                  <a:srgbClr val="0070C0"/>
                </a:solidFill>
              </a:rPr>
              <a:t>ImageJ</a:t>
            </a:r>
            <a:r>
              <a:rPr lang="en-US" sz="2400" dirty="0">
                <a:solidFill>
                  <a:srgbClr val="0070C0"/>
                </a:solidFill>
              </a:rPr>
              <a:t> (bundled with many Plugins)</a:t>
            </a:r>
          </a:p>
          <a:p>
            <a:pPr eaLnBrk="1" hangingPunct="1"/>
            <a:r>
              <a:rPr lang="en-US" sz="2400" dirty="0">
                <a:solidFill>
                  <a:srgbClr val="0070C0"/>
                </a:solidFill>
              </a:rPr>
              <a:t>Free, open-source, wide-spread</a:t>
            </a:r>
          </a:p>
          <a:p>
            <a:pPr eaLnBrk="1" hangingPunct="1"/>
            <a:r>
              <a:rPr lang="en-US" sz="2400" dirty="0">
                <a:solidFill>
                  <a:srgbClr val="0070C0"/>
                </a:solidFill>
              </a:rPr>
              <a:t>Visualization, analysis, automated analysis, 2-D and 3-D</a:t>
            </a:r>
          </a:p>
          <a:p>
            <a:pPr eaLnBrk="1" hangingPunct="1"/>
            <a:r>
              <a:rPr lang="en-US" sz="2400" dirty="0">
                <a:solidFill>
                  <a:srgbClr val="0070C0"/>
                </a:solidFill>
              </a:rPr>
              <a:t>Best software for interactive image inspection and analysis</a:t>
            </a:r>
          </a:p>
          <a:p>
            <a:pPr eaLnBrk="1" hangingPunct="1"/>
            <a:r>
              <a:rPr lang="en-US" sz="2400" dirty="0">
                <a:solidFill>
                  <a:srgbClr val="FF0000"/>
                </a:solidFill>
              </a:rPr>
              <a:t>However, complex workflows and batch analysis require scripting…</a:t>
            </a:r>
            <a:endParaRPr lang="en-US" sz="1800" dirty="0">
              <a:solidFill>
                <a:srgbClr val="FF0000"/>
              </a:solidFill>
            </a:endParaRPr>
          </a:p>
          <a:p>
            <a:pPr eaLnBrk="1" hangingPunct="1"/>
            <a:endParaRPr lang="en-US" sz="2400" dirty="0">
              <a:solidFill>
                <a:srgbClr val="0070C0"/>
              </a:solidFill>
            </a:endParaRPr>
          </a:p>
        </p:txBody>
      </p:sp>
      <p:pic>
        <p:nvPicPr>
          <p:cNvPr id="5124" name="Picture 4"/>
          <p:cNvPicPr>
            <a:picLocks noChangeAspect="1" noChangeArrowheads="1"/>
          </p:cNvPicPr>
          <p:nvPr/>
        </p:nvPicPr>
        <p:blipFill>
          <a:blip r:embed="rId2" cstate="print"/>
          <a:srcRect/>
          <a:stretch>
            <a:fillRect/>
          </a:stretch>
        </p:blipFill>
        <p:spPr bwMode="auto">
          <a:xfrm>
            <a:off x="3962400" y="1143000"/>
            <a:ext cx="1219200" cy="12192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825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914400" y="-228600"/>
            <a:ext cx="8229600" cy="1143000"/>
          </a:xfrm>
        </p:spPr>
        <p:txBody>
          <a:bodyPr/>
          <a:lstStyle/>
          <a:p>
            <a:pPr eaLnBrk="1" hangingPunct="1"/>
            <a:r>
              <a:rPr lang="en-US" sz="3200" dirty="0">
                <a:solidFill>
                  <a:srgbClr val="0070C0"/>
                </a:solidFill>
              </a:rPr>
              <a:t>mu</a:t>
            </a:r>
            <a:r>
              <a:rPr lang="en-US" sz="3200" dirty="0">
                <a:solidFill>
                  <a:srgbClr val="92D050"/>
                </a:solidFill>
              </a:rPr>
              <a:t>lti-</a:t>
            </a:r>
            <a:r>
              <a:rPr lang="en-US" sz="3200" dirty="0">
                <a:solidFill>
                  <a:srgbClr val="FF0000"/>
                </a:solidFill>
              </a:rPr>
              <a:t>co</a:t>
            </a:r>
            <a:r>
              <a:rPr lang="en-US" sz="3200" dirty="0"/>
              <a:t>lor</a:t>
            </a:r>
            <a:r>
              <a:rPr lang="en-US" sz="3200" dirty="0">
                <a:solidFill>
                  <a:srgbClr val="92D050"/>
                </a:solidFill>
              </a:rPr>
              <a:t> </a:t>
            </a:r>
            <a:r>
              <a:rPr lang="en-US" sz="3200" dirty="0"/>
              <a:t>and scale-bar</a:t>
            </a:r>
          </a:p>
        </p:txBody>
      </p:sp>
      <p:sp>
        <p:nvSpPr>
          <p:cNvPr id="21507" name="Rectangle 1"/>
          <p:cNvSpPr>
            <a:spLocks noChangeArrowheads="1"/>
          </p:cNvSpPr>
          <p:nvPr/>
        </p:nvSpPr>
        <p:spPr bwMode="auto">
          <a:xfrm>
            <a:off x="381000" y="590015"/>
            <a:ext cx="6385081" cy="3724096"/>
          </a:xfrm>
          <a:prstGeom prst="rect">
            <a:avLst/>
          </a:prstGeom>
          <a:noFill/>
          <a:ln w="9525">
            <a:noFill/>
            <a:miter lim="800000"/>
            <a:headEnd/>
            <a:tailEnd/>
          </a:ln>
        </p:spPr>
        <p:txBody>
          <a:bodyPr wrap="none" anchor="ctr">
            <a:spAutoFit/>
          </a:bodyPr>
          <a:lstStyle/>
          <a:p>
            <a:pPr>
              <a:buFontTx/>
              <a:buChar char="-"/>
            </a:pPr>
            <a:r>
              <a:rPr lang="en-US" sz="1600" b="0" dirty="0">
                <a:ea typeface="Calibri" pitchFamily="34" charset="0"/>
                <a:cs typeface="Times New Roman" pitchFamily="18" charset="0"/>
              </a:rPr>
              <a:t> open all images in </a:t>
            </a:r>
            <a:r>
              <a:rPr lang="en-US" sz="1600" dirty="0">
                <a:ea typeface="Calibri" pitchFamily="34" charset="0"/>
                <a:cs typeface="Times New Roman" pitchFamily="18" charset="0"/>
              </a:rPr>
              <a:t>“../multi-color/</a:t>
            </a:r>
            <a:r>
              <a:rPr lang="en-US" sz="1600" i="1" dirty="0">
                <a:ea typeface="Calibri" pitchFamily="34" charset="0"/>
                <a:cs typeface="Times New Roman" pitchFamily="18" charset="0"/>
              </a:rPr>
              <a:t>”</a:t>
            </a:r>
            <a:r>
              <a:rPr lang="en-US" sz="1600" b="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File..Import..Image</a:t>
            </a:r>
            <a:r>
              <a:rPr lang="en-US" sz="1600" b="0" dirty="0">
                <a:ea typeface="Calibri" pitchFamily="34" charset="0"/>
                <a:cs typeface="Times New Roman" pitchFamily="18" charset="0"/>
              </a:rPr>
              <a:t> Sequence]</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convert to a “Composite Image”</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Image..Color..Make</a:t>
            </a:r>
            <a:r>
              <a:rPr lang="en-US" sz="1600" b="0" dirty="0">
                <a:ea typeface="Calibri" pitchFamily="34" charset="0"/>
                <a:cs typeface="Times New Roman" pitchFamily="18" charset="0"/>
              </a:rPr>
              <a:t> Composite]</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open the “Channels Tool”: [</a:t>
            </a:r>
            <a:r>
              <a:rPr lang="en-US" sz="1600" b="0" dirty="0" err="1">
                <a:ea typeface="Calibri" pitchFamily="34" charset="0"/>
                <a:cs typeface="Times New Roman" pitchFamily="18" charset="0"/>
              </a:rPr>
              <a:t>Image..Color..Channels</a:t>
            </a:r>
            <a:r>
              <a:rPr lang="en-US" sz="1600" b="0" dirty="0">
                <a:ea typeface="Calibri" pitchFamily="34" charset="0"/>
                <a:cs typeface="Times New Roman" pitchFamily="18" charset="0"/>
              </a:rPr>
              <a:t> Tool]</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change channel colors [</a:t>
            </a:r>
            <a:r>
              <a:rPr lang="en-US" sz="1600" b="0" dirty="0" err="1">
                <a:ea typeface="Calibri" pitchFamily="34" charset="0"/>
                <a:cs typeface="Times New Roman" pitchFamily="18" charset="0"/>
              </a:rPr>
              <a:t>Image..Lookup</a:t>
            </a:r>
            <a:r>
              <a:rPr lang="en-US" sz="1600" b="0" dirty="0">
                <a:ea typeface="Calibri" pitchFamily="34" charset="0"/>
                <a:cs typeface="Times New Roman" pitchFamily="18" charset="0"/>
              </a:rPr>
              <a:t> Tables..]</a:t>
            </a:r>
          </a:p>
          <a:p>
            <a:pPr lvl="1" eaLnBrk="0" hangingPunct="0">
              <a:buFontTx/>
              <a:buChar char="-"/>
            </a:pPr>
            <a:r>
              <a:rPr lang="en-US" sz="1600" b="0" dirty="0">
                <a:ea typeface="Calibri" pitchFamily="34" charset="0"/>
                <a:cs typeface="Times New Roman" pitchFamily="18" charset="0"/>
              </a:rPr>
              <a:t> you have to move the channel slider (see screenshot below)  </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change scaling to 0.16 um</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Image..Properties</a:t>
            </a:r>
            <a:r>
              <a:rPr lang="en-US" sz="1600" b="0" dirty="0">
                <a:ea typeface="Calibri" pitchFamily="34" charset="0"/>
                <a:cs typeface="Times New Roman" pitchFamily="18" charset="0"/>
              </a:rPr>
              <a:t>]</a:t>
            </a:r>
          </a:p>
          <a:p>
            <a:pPr eaLnBrk="0" hangingPunct="0">
              <a:buFontTx/>
              <a:buChar char="-"/>
            </a:pPr>
            <a:r>
              <a:rPr lang="en-US" sz="1600" b="0" dirty="0">
                <a:ea typeface="Calibri" pitchFamily="34" charset="0"/>
                <a:cs typeface="Times New Roman" pitchFamily="18" charset="0"/>
              </a:rPr>
              <a:t> add scale bar</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Analyze..Tools..Scale</a:t>
            </a:r>
            <a:r>
              <a:rPr lang="en-US" sz="1600" b="0" dirty="0">
                <a:ea typeface="Calibri" pitchFamily="34" charset="0"/>
                <a:cs typeface="Times New Roman" pitchFamily="18" charset="0"/>
              </a:rPr>
              <a:t> Bar]</a:t>
            </a:r>
          </a:p>
          <a:p>
            <a:pPr lvl="1" eaLnBrk="0" hangingPunct="0">
              <a:buFontTx/>
              <a:buChar char="-"/>
            </a:pPr>
            <a:r>
              <a:rPr lang="en-US" sz="1600" b="0" dirty="0">
                <a:ea typeface="Calibri" pitchFamily="34" charset="0"/>
                <a:cs typeface="Times New Roman" pitchFamily="18" charset="0"/>
              </a:rPr>
              <a:t> Activate the </a:t>
            </a:r>
            <a:r>
              <a:rPr lang="en-US" sz="1600" i="1" dirty="0">
                <a:ea typeface="Calibri" pitchFamily="34" charset="0"/>
                <a:cs typeface="Times New Roman" pitchFamily="18" charset="0"/>
              </a:rPr>
              <a:t>Overlay </a:t>
            </a:r>
            <a:r>
              <a:rPr lang="en-US" sz="1600" b="0" dirty="0">
                <a:ea typeface="Calibri" pitchFamily="34" charset="0"/>
                <a:cs typeface="Times New Roman" pitchFamily="18" charset="0"/>
              </a:rPr>
              <a:t>checkbox</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save image twice:</a:t>
            </a:r>
            <a:r>
              <a:rPr lang="en-US" sz="1600" i="1" dirty="0">
                <a:ea typeface="Calibri" pitchFamily="34" charset="0"/>
                <a:cs typeface="Times New Roman" pitchFamily="18" charset="0"/>
              </a:rPr>
              <a:t> </a:t>
            </a:r>
          </a:p>
          <a:p>
            <a:pPr lvl="1"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File..Save</a:t>
            </a:r>
            <a:r>
              <a:rPr lang="en-US" sz="1600" b="0" dirty="0">
                <a:ea typeface="Calibri" pitchFamily="34" charset="0"/>
                <a:cs typeface="Times New Roman" pitchFamily="18" charset="0"/>
              </a:rPr>
              <a:t> </a:t>
            </a:r>
            <a:r>
              <a:rPr lang="en-US" sz="1600" b="0" dirty="0" err="1">
                <a:ea typeface="Calibri" pitchFamily="34" charset="0"/>
                <a:cs typeface="Times New Roman" pitchFamily="18" charset="0"/>
              </a:rPr>
              <a:t>As..Tiff</a:t>
            </a:r>
            <a:r>
              <a:rPr lang="en-US" sz="1600" b="0" dirty="0">
                <a:ea typeface="Calibri" pitchFamily="34" charset="0"/>
                <a:cs typeface="Times New Roman" pitchFamily="18" charset="0"/>
              </a:rPr>
              <a:t>]</a:t>
            </a:r>
          </a:p>
          <a:p>
            <a:pPr lvl="1"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File..Save</a:t>
            </a:r>
            <a:r>
              <a:rPr lang="en-US" sz="1600" b="0" dirty="0">
                <a:ea typeface="Calibri" pitchFamily="34" charset="0"/>
                <a:cs typeface="Times New Roman" pitchFamily="18" charset="0"/>
              </a:rPr>
              <a:t> </a:t>
            </a:r>
            <a:r>
              <a:rPr lang="en-US" sz="1600" b="0" dirty="0" err="1">
                <a:ea typeface="Calibri" pitchFamily="34" charset="0"/>
                <a:cs typeface="Times New Roman" pitchFamily="18" charset="0"/>
              </a:rPr>
              <a:t>As..Jpeg</a:t>
            </a:r>
            <a:r>
              <a:rPr lang="en-US" sz="1600" b="0" dirty="0">
                <a:ea typeface="Calibri" pitchFamily="34" charset="0"/>
                <a:cs typeface="Times New Roman" pitchFamily="18" charset="0"/>
              </a:rPr>
              <a:t>]</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open both in </a:t>
            </a:r>
            <a:r>
              <a:rPr lang="en-US" sz="1600" dirty="0">
                <a:ea typeface="Calibri" pitchFamily="34" charset="0"/>
                <a:cs typeface="Times New Roman" pitchFamily="18" charset="0"/>
              </a:rPr>
              <a:t>PowerPoint</a:t>
            </a:r>
            <a:r>
              <a:rPr lang="en-US" sz="1600" b="0" dirty="0">
                <a:ea typeface="Calibri" pitchFamily="34" charset="0"/>
                <a:cs typeface="Times New Roman" pitchFamily="18" charset="0"/>
              </a:rPr>
              <a:t> and compare</a:t>
            </a:r>
            <a:endParaRPr lang="en-US" sz="1600" i="1"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reopen both in </a:t>
            </a:r>
            <a:r>
              <a:rPr lang="en-US" sz="1600" dirty="0">
                <a:ea typeface="Calibri" pitchFamily="34" charset="0"/>
                <a:cs typeface="Times New Roman" pitchFamily="18" charset="0"/>
              </a:rPr>
              <a:t>Fiji</a:t>
            </a:r>
            <a:r>
              <a:rPr lang="en-US" sz="1600" b="0" dirty="0">
                <a:ea typeface="Calibri" pitchFamily="34" charset="0"/>
                <a:cs typeface="Times New Roman" pitchFamily="18" charset="0"/>
              </a:rPr>
              <a:t> and compare</a:t>
            </a:r>
            <a:endParaRPr lang="en-US" sz="1600" i="1" dirty="0">
              <a:ea typeface="Calibri" pitchFamily="34" charset="0"/>
              <a:cs typeface="Times New Roman" pitchFamily="18" charset="0"/>
            </a:endParaRPr>
          </a:p>
          <a:p>
            <a:pPr eaLnBrk="0" hangingPunct="0"/>
            <a:endParaRPr lang="en-US" sz="2800" b="0" dirty="0">
              <a:ea typeface="Calibri" pitchFamily="34" charset="0"/>
              <a:cs typeface="Times New Roman" pitchFamily="18" charset="0"/>
            </a:endParaRPr>
          </a:p>
        </p:txBody>
      </p:sp>
      <p:pic>
        <p:nvPicPr>
          <p:cNvPr id="21508" name="Picture 5"/>
          <p:cNvPicPr>
            <a:picLocks noChangeAspect="1" noChangeArrowheads="1"/>
          </p:cNvPicPr>
          <p:nvPr/>
        </p:nvPicPr>
        <p:blipFill>
          <a:blip r:embed="rId3" cstate="print"/>
          <a:srcRect/>
          <a:stretch>
            <a:fillRect/>
          </a:stretch>
        </p:blipFill>
        <p:spPr bwMode="auto">
          <a:xfrm>
            <a:off x="1066800" y="3925233"/>
            <a:ext cx="2133600" cy="2323167"/>
          </a:xfrm>
          <a:prstGeom prst="rect">
            <a:avLst/>
          </a:prstGeom>
          <a:noFill/>
          <a:ln w="9525">
            <a:noFill/>
            <a:miter lim="800000"/>
            <a:headEnd/>
            <a:tailEnd/>
          </a:ln>
        </p:spPr>
      </p:pic>
      <p:pic>
        <p:nvPicPr>
          <p:cNvPr id="21509" name="Picture 6"/>
          <p:cNvPicPr>
            <a:picLocks noChangeAspect="1" noChangeArrowheads="1"/>
          </p:cNvPicPr>
          <p:nvPr/>
        </p:nvPicPr>
        <p:blipFill>
          <a:blip r:embed="rId4" cstate="print"/>
          <a:srcRect/>
          <a:stretch>
            <a:fillRect/>
          </a:stretch>
        </p:blipFill>
        <p:spPr bwMode="auto">
          <a:xfrm>
            <a:off x="7162800" y="304800"/>
            <a:ext cx="1514475" cy="1695450"/>
          </a:xfrm>
          <a:prstGeom prst="rect">
            <a:avLst/>
          </a:prstGeom>
          <a:noFill/>
          <a:ln w="9525">
            <a:noFill/>
            <a:miter lim="800000"/>
            <a:headEnd/>
            <a:tailEnd/>
          </a:ln>
        </p:spPr>
      </p:pic>
      <p:pic>
        <p:nvPicPr>
          <p:cNvPr id="21510" name="Picture 7"/>
          <p:cNvPicPr>
            <a:picLocks noChangeAspect="1" noChangeArrowheads="1"/>
          </p:cNvPicPr>
          <p:nvPr/>
        </p:nvPicPr>
        <p:blipFill>
          <a:blip r:embed="rId5" cstate="print"/>
          <a:srcRect/>
          <a:stretch>
            <a:fillRect/>
          </a:stretch>
        </p:blipFill>
        <p:spPr bwMode="auto">
          <a:xfrm>
            <a:off x="6172200" y="2057400"/>
            <a:ext cx="1543050" cy="3048000"/>
          </a:xfrm>
          <a:prstGeom prst="rect">
            <a:avLst/>
          </a:prstGeom>
          <a:noFill/>
          <a:ln w="9525">
            <a:noFill/>
            <a:miter lim="800000"/>
            <a:headEnd/>
            <a:tailEnd/>
          </a:ln>
        </p:spPr>
      </p:pic>
      <p:sp>
        <p:nvSpPr>
          <p:cNvPr id="12" name="TextBox 11"/>
          <p:cNvSpPr txBox="1"/>
          <p:nvPr/>
        </p:nvSpPr>
        <p:spPr>
          <a:xfrm>
            <a:off x="4191000" y="5410200"/>
            <a:ext cx="4419600" cy="60642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b="0" dirty="0">
                <a:solidFill>
                  <a:srgbClr val="000000"/>
                </a:solidFill>
              </a:rPr>
              <a:t>Optional task 1: try making the nucleus appear brighter and the microtubules dimmer</a:t>
            </a:r>
          </a:p>
        </p:txBody>
      </p:sp>
      <p:sp>
        <p:nvSpPr>
          <p:cNvPr id="19" name="Rectangle 18"/>
          <p:cNvSpPr/>
          <p:nvPr/>
        </p:nvSpPr>
        <p:spPr>
          <a:xfrm>
            <a:off x="6211888" y="3128963"/>
            <a:ext cx="1452562" cy="896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cxnSp>
        <p:nvCxnSpPr>
          <p:cNvPr id="13" name="Straight Arrow Connector 12"/>
          <p:cNvCxnSpPr/>
          <p:nvPr/>
        </p:nvCxnSpPr>
        <p:spPr>
          <a:xfrm flipV="1">
            <a:off x="1676400" y="6172200"/>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4" name="TextBox 13"/>
          <p:cNvSpPr txBox="1">
            <a:spLocks noChangeArrowheads="1"/>
          </p:cNvSpPr>
          <p:nvPr/>
        </p:nvSpPr>
        <p:spPr bwMode="auto">
          <a:xfrm>
            <a:off x="590706" y="6335713"/>
            <a:ext cx="2762094" cy="338554"/>
          </a:xfrm>
          <a:prstGeom prst="rect">
            <a:avLst/>
          </a:prstGeom>
          <a:noFill/>
          <a:ln w="9525">
            <a:noFill/>
            <a:miter lim="800000"/>
            <a:headEnd/>
            <a:tailEnd/>
          </a:ln>
        </p:spPr>
        <p:txBody>
          <a:bodyPr wrap="none">
            <a:spAutoFit/>
          </a:bodyPr>
          <a:lstStyle/>
          <a:p>
            <a:r>
              <a:rPr lang="en-US" sz="1600" dirty="0">
                <a:solidFill>
                  <a:srgbClr val="FF0000"/>
                </a:solidFill>
                <a:latin typeface="Calibri" pitchFamily="34" charset="0"/>
              </a:rPr>
              <a:t>slider to select active channel!</a:t>
            </a:r>
          </a:p>
        </p:txBody>
      </p:sp>
      <p:sp>
        <p:nvSpPr>
          <p:cNvPr id="14" name="Rectangle 13"/>
          <p:cNvSpPr/>
          <p:nvPr/>
        </p:nvSpPr>
        <p:spPr>
          <a:xfrm>
            <a:off x="3352800" y="4038600"/>
            <a:ext cx="1295400" cy="1477328"/>
          </a:xfrm>
          <a:prstGeom prst="rect">
            <a:avLst/>
          </a:prstGeom>
          <a:ln>
            <a:noFill/>
          </a:ln>
        </p:spPr>
        <p:txBody>
          <a:bodyPr wrap="square">
            <a:spAutoFit/>
          </a:bodyPr>
          <a:lstStyle/>
          <a:p>
            <a:pPr eaLnBrk="0" hangingPunct="0"/>
            <a:r>
              <a:rPr lang="en-US" sz="1800" b="0" u="sng" dirty="0">
                <a:solidFill>
                  <a:srgbClr val="FF0000"/>
                </a:solidFill>
                <a:ea typeface="Calibri" pitchFamily="34" charset="0"/>
                <a:cs typeface="Times New Roman" pitchFamily="18" charset="0"/>
              </a:rPr>
              <a:t>Aim</a:t>
            </a:r>
            <a:r>
              <a:rPr lang="en-US" sz="1800" b="0" dirty="0">
                <a:solidFill>
                  <a:srgbClr val="FF0000"/>
                </a:solidFill>
                <a:ea typeface="Calibri" pitchFamily="34" charset="0"/>
                <a:cs typeface="Times New Roman" pitchFamily="18" charset="0"/>
              </a:rPr>
              <a:t>: the image should look like this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idx="4294967295"/>
          </p:nvPr>
        </p:nvSpPr>
        <p:spPr>
          <a:xfrm>
            <a:off x="457200" y="1905000"/>
            <a:ext cx="8229600" cy="2667000"/>
          </a:xfrm>
        </p:spPr>
        <p:txBody>
          <a:bodyPr/>
          <a:lstStyle/>
          <a:p>
            <a:pPr eaLnBrk="1" hangingPunct="1"/>
            <a:r>
              <a:rPr lang="en-US" b="1">
                <a:solidFill>
                  <a:srgbClr val="FF0000"/>
                </a:solidFill>
              </a:rPr>
              <a:t>always keep your raw images!</a:t>
            </a:r>
            <a:br>
              <a:rPr lang="en-US">
                <a:solidFill>
                  <a:srgbClr val="FF0000"/>
                </a:solidFill>
              </a:rPr>
            </a:br>
            <a:r>
              <a:rPr lang="en-US" sz="3100"/>
              <a:t>(do conversions only on duplicates!)</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lstStyle/>
          <a:p>
            <a:r>
              <a:rPr lang="en-US" sz="3600" b="1" dirty="0">
                <a:solidFill>
                  <a:srgbClr val="FF0000"/>
                </a:solidFill>
              </a:rPr>
              <a:t>Biological interpretation of intensity measurements</a:t>
            </a:r>
          </a:p>
        </p:txBody>
      </p:sp>
      <p:sp>
        <p:nvSpPr>
          <p:cNvPr id="3" name="Content Placeholder 2"/>
          <p:cNvSpPr>
            <a:spLocks noGrp="1"/>
          </p:cNvSpPr>
          <p:nvPr>
            <p:ph idx="1"/>
          </p:nvPr>
        </p:nvSpPr>
        <p:spPr>
          <a:xfrm>
            <a:off x="457200" y="2514600"/>
            <a:ext cx="8229600" cy="3276600"/>
          </a:xfrm>
        </p:spPr>
        <p:txBody>
          <a:bodyPr/>
          <a:lstStyle/>
          <a:p>
            <a:r>
              <a:rPr lang="en-US" sz="2000" dirty="0"/>
              <a:t>Intensity measurements are a difficult thing, because there are many (technical) factors that can influence the intensity in an image. This topic is almost another course and should be (also) taught at the microscope…</a:t>
            </a:r>
          </a:p>
          <a:p>
            <a:r>
              <a:rPr lang="en-US" sz="2000" dirty="0"/>
              <a:t>In addition, even if microscopy and sample preparation were performed perfectly (settings, controls, etc…), and you saved your images properly, one still needs to understand what a certain intensity readout means!</a:t>
            </a:r>
          </a:p>
          <a:p>
            <a:r>
              <a:rPr lang="en-US" sz="2000" dirty="0"/>
              <a:t>=&gt; Whiteboard session (or show slides from other talk) on difference between </a:t>
            </a:r>
            <a:r>
              <a:rPr lang="en-US" sz="2000" b="1" dirty="0" err="1"/>
              <a:t>widefield</a:t>
            </a:r>
            <a:r>
              <a:rPr lang="en-US" sz="2000" dirty="0"/>
              <a:t> vs. </a:t>
            </a:r>
            <a:r>
              <a:rPr lang="en-US" sz="2000" b="1" dirty="0"/>
              <a:t>confocal </a:t>
            </a:r>
            <a:r>
              <a:rPr lang="en-US" sz="2000" dirty="0"/>
              <a:t>acquisition and </a:t>
            </a:r>
            <a:r>
              <a:rPr lang="en-US" sz="2000" b="1" dirty="0"/>
              <a:t>mean</a:t>
            </a:r>
            <a:r>
              <a:rPr lang="en-US" sz="2000" dirty="0"/>
              <a:t> vs. </a:t>
            </a:r>
            <a:r>
              <a:rPr lang="en-US" sz="2000" b="1" dirty="0"/>
              <a:t>total</a:t>
            </a:r>
            <a:r>
              <a:rPr lang="en-US" sz="2000" dirty="0"/>
              <a:t> (sum) intensities. </a:t>
            </a:r>
            <a:endParaRPr lang="en-US" sz="2000" b="1" dirty="0"/>
          </a:p>
          <a:p>
            <a:pPr marL="0" indent="0">
              <a:buNone/>
            </a:pP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solidFill>
                  <a:srgbClr val="FF0000"/>
                </a:solidFill>
              </a:rPr>
              <a:t>16-bit (or 8-bit) vs. 32-bit images</a:t>
            </a:r>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sz="2400" dirty="0">
                <a:solidFill>
                  <a:srgbClr val="000000"/>
                </a:solidFill>
              </a:rPr>
              <a:t>open “../bit-conversion/16bit.tif” [File&gt;Open..]</a:t>
            </a:r>
          </a:p>
          <a:p>
            <a:r>
              <a:rPr lang="en-US" sz="2400" dirty="0">
                <a:solidFill>
                  <a:srgbClr val="000000"/>
                </a:solidFill>
              </a:rPr>
              <a:t>Duplicate raw data [Image&gt;Duplicate..]</a:t>
            </a:r>
            <a:endParaRPr lang="en-US" sz="2400" dirty="0"/>
          </a:p>
          <a:p>
            <a:r>
              <a:rPr lang="en-US" sz="2400" dirty="0"/>
              <a:t>Subtract 800 gray [Process&gt;Math&gt;Subtract..]</a:t>
            </a:r>
          </a:p>
          <a:p>
            <a:pPr lvl="1"/>
            <a:r>
              <a:rPr lang="en-US" sz="2000" dirty="0"/>
              <a:t>Compare gray values before and after subtraction! Do you observe something mathematically wrong?</a:t>
            </a:r>
          </a:p>
          <a:p>
            <a:r>
              <a:rPr lang="en-US" sz="2400" dirty="0">
                <a:solidFill>
                  <a:srgbClr val="000000"/>
                </a:solidFill>
              </a:rPr>
              <a:t>Duplicate raw data [Image&gt;Duplicate..]</a:t>
            </a:r>
            <a:endParaRPr lang="en-US" sz="2400" dirty="0"/>
          </a:p>
          <a:p>
            <a:r>
              <a:rPr lang="en-US" sz="2400" dirty="0"/>
              <a:t>Divide by 2 [Process&gt;Math&gt;Divide..]</a:t>
            </a:r>
          </a:p>
          <a:p>
            <a:pPr lvl="1"/>
            <a:r>
              <a:rPr lang="en-US" sz="2000" dirty="0"/>
              <a:t>Compare gray values before and after subtraction! Do you observe something mathematically wrong?</a:t>
            </a:r>
          </a:p>
          <a:p>
            <a:r>
              <a:rPr lang="en-US" sz="2400" dirty="0"/>
              <a:t>Check how above subtraction and division changes when you convert the image to  32-bit beforehand [Image&gt;Type&gt;32-bit]</a:t>
            </a:r>
          </a:p>
          <a:p>
            <a:r>
              <a:rPr lang="en-US" sz="2400" dirty="0">
                <a:solidFill>
                  <a:srgbClr val="FF0000"/>
                </a:solidFill>
              </a:rPr>
              <a:t>Take home message: before doing any math to your image, convert to 32bit </a:t>
            </a:r>
          </a:p>
          <a:p>
            <a:endParaRPr lang="en-US" sz="2400" dirty="0"/>
          </a:p>
        </p:txBody>
      </p:sp>
    </p:spTree>
    <p:extLst>
      <p:ext uri="{BB962C8B-B14F-4D97-AF65-F5344CB8AC3E}">
        <p14:creationId xmlns:p14="http://schemas.microsoft.com/office/powerpoint/2010/main" val="1642814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457200" y="-76200"/>
            <a:ext cx="8229600" cy="1143000"/>
          </a:xfrm>
        </p:spPr>
        <p:txBody>
          <a:bodyPr/>
          <a:lstStyle/>
          <a:p>
            <a:pPr eaLnBrk="1" hangingPunct="1"/>
            <a:r>
              <a:rPr lang="en-US" sz="2800" b="1" dirty="0">
                <a:solidFill>
                  <a:srgbClr val="FF0000"/>
                </a:solidFill>
              </a:rPr>
              <a:t>Manual background subtraction on an image</a:t>
            </a:r>
          </a:p>
        </p:txBody>
      </p:sp>
      <p:sp>
        <p:nvSpPr>
          <p:cNvPr id="29699" name="Rectangle 3"/>
          <p:cNvSpPr>
            <a:spLocks noGrp="1"/>
          </p:cNvSpPr>
          <p:nvPr>
            <p:ph type="body" idx="1"/>
          </p:nvPr>
        </p:nvSpPr>
        <p:spPr>
          <a:xfrm>
            <a:off x="152400" y="960438"/>
            <a:ext cx="5715000" cy="4525962"/>
          </a:xfrm>
        </p:spPr>
        <p:txBody>
          <a:bodyPr/>
          <a:lstStyle/>
          <a:p>
            <a:pPr eaLnBrk="1" hangingPunct="1">
              <a:lnSpc>
                <a:spcPct val="80000"/>
              </a:lnSpc>
            </a:pPr>
            <a:r>
              <a:rPr lang="en-US" sz="1800" dirty="0"/>
              <a:t>Open “../</a:t>
            </a:r>
            <a:r>
              <a:rPr lang="en-US" sz="1800" dirty="0" err="1"/>
              <a:t>bit_conversion</a:t>
            </a:r>
            <a:r>
              <a:rPr lang="en-US" sz="1800" dirty="0"/>
              <a:t>/</a:t>
            </a:r>
            <a:r>
              <a:rPr lang="en-US" sz="1800" dirty="0" err="1"/>
              <a:t>16bit.tif</a:t>
            </a:r>
            <a:r>
              <a:rPr lang="en-US" sz="1800" dirty="0"/>
              <a:t>”</a:t>
            </a:r>
          </a:p>
          <a:p>
            <a:pPr eaLnBrk="1" hangingPunct="1">
              <a:lnSpc>
                <a:spcPct val="80000"/>
              </a:lnSpc>
            </a:pPr>
            <a:r>
              <a:rPr lang="en-US" sz="1800" dirty="0"/>
              <a:t>Convert image to 32-bit: [Image..Type..32bit]</a:t>
            </a:r>
          </a:p>
          <a:p>
            <a:pPr lvl="1" eaLnBrk="1" hangingPunct="1">
              <a:lnSpc>
                <a:spcPct val="80000"/>
              </a:lnSpc>
            </a:pPr>
            <a:r>
              <a:rPr lang="en-US" sz="1600" dirty="0"/>
              <a:t>This allows for negative numbers in the image</a:t>
            </a:r>
          </a:p>
          <a:p>
            <a:pPr eaLnBrk="1" hangingPunct="1">
              <a:lnSpc>
                <a:spcPct val="80000"/>
              </a:lnSpc>
            </a:pPr>
            <a:r>
              <a:rPr lang="en-US" sz="1800" dirty="0"/>
              <a:t>Draw </a:t>
            </a:r>
            <a:r>
              <a:rPr lang="en-US" sz="1800" dirty="0" err="1"/>
              <a:t>ROI</a:t>
            </a:r>
            <a:r>
              <a:rPr lang="en-US" sz="1800" dirty="0"/>
              <a:t> in the BG</a:t>
            </a:r>
          </a:p>
          <a:p>
            <a:pPr lvl="1" eaLnBrk="1" hangingPunct="1">
              <a:lnSpc>
                <a:spcPct val="80000"/>
              </a:lnSpc>
            </a:pPr>
            <a:r>
              <a:rPr lang="en-US" sz="1600" dirty="0"/>
              <a:t>Increase brightness </a:t>
            </a:r>
            <a:r>
              <a:rPr lang="en-US" sz="1600" b="1" dirty="0"/>
              <a:t>a lot</a:t>
            </a:r>
            <a:r>
              <a:rPr lang="en-US" sz="1600" dirty="0"/>
              <a:t> to see whether it really is BG</a:t>
            </a:r>
          </a:p>
          <a:p>
            <a:pPr eaLnBrk="1" hangingPunct="1">
              <a:lnSpc>
                <a:spcPct val="80000"/>
              </a:lnSpc>
            </a:pPr>
            <a:r>
              <a:rPr lang="en-US" sz="1800" dirty="0"/>
              <a:t>Select measurement “Mean Gray Value” </a:t>
            </a:r>
            <a:br>
              <a:rPr lang="en-US" sz="1800" dirty="0"/>
            </a:br>
            <a:r>
              <a:rPr lang="en-US" sz="1800" dirty="0"/>
              <a:t>[</a:t>
            </a:r>
            <a:r>
              <a:rPr lang="en-US" sz="1800" dirty="0" err="1"/>
              <a:t>Analyze..Set</a:t>
            </a:r>
            <a:r>
              <a:rPr lang="en-US" sz="1800" dirty="0"/>
              <a:t> Measurements]</a:t>
            </a:r>
          </a:p>
          <a:p>
            <a:pPr eaLnBrk="1" hangingPunct="1">
              <a:lnSpc>
                <a:spcPct val="80000"/>
              </a:lnSpc>
            </a:pPr>
            <a:r>
              <a:rPr lang="en-US" sz="1800" dirty="0"/>
              <a:t>Measure BG intensity [</a:t>
            </a:r>
            <a:r>
              <a:rPr lang="en-US" sz="1800" dirty="0" err="1"/>
              <a:t>Analyze..Measure</a:t>
            </a:r>
            <a:r>
              <a:rPr lang="en-US" sz="1800" dirty="0"/>
              <a:t>]</a:t>
            </a:r>
          </a:p>
          <a:p>
            <a:pPr eaLnBrk="1" hangingPunct="1">
              <a:lnSpc>
                <a:spcPct val="80000"/>
              </a:lnSpc>
            </a:pPr>
            <a:r>
              <a:rPr lang="en-US" sz="1800" dirty="0"/>
              <a:t>Remove the BG ROI [Edit..Selection..Select None]</a:t>
            </a:r>
          </a:p>
          <a:p>
            <a:pPr eaLnBrk="1" hangingPunct="1">
              <a:lnSpc>
                <a:spcPct val="80000"/>
              </a:lnSpc>
            </a:pPr>
            <a:r>
              <a:rPr lang="en-US" sz="1800" dirty="0"/>
              <a:t>Subtract BG intensity [</a:t>
            </a:r>
            <a:r>
              <a:rPr lang="en-US" sz="1800" dirty="0" err="1"/>
              <a:t>Process..Math..Subtract</a:t>
            </a:r>
            <a:r>
              <a:rPr lang="en-US" sz="1800" dirty="0"/>
              <a:t>]</a:t>
            </a:r>
            <a:endParaRPr lang="en-US" sz="1800" dirty="0">
              <a:solidFill>
                <a:srgbClr val="FF0000"/>
              </a:solidFill>
            </a:endParaRPr>
          </a:p>
          <a:p>
            <a:pPr eaLnBrk="1" hangingPunct="1">
              <a:lnSpc>
                <a:spcPct val="80000"/>
              </a:lnSpc>
            </a:pPr>
            <a:r>
              <a:rPr lang="en-US" sz="1800" dirty="0"/>
              <a:t>Put back BG ROI [Edit..Selection..Restore]</a:t>
            </a:r>
          </a:p>
          <a:p>
            <a:pPr eaLnBrk="1" hangingPunct="1">
              <a:lnSpc>
                <a:spcPct val="80000"/>
              </a:lnSpc>
            </a:pPr>
            <a:r>
              <a:rPr lang="en-US" sz="1800" dirty="0"/>
              <a:t>Now measure BG intensity again [Analyze..Measure]</a:t>
            </a:r>
          </a:p>
          <a:p>
            <a:pPr lvl="1" eaLnBrk="1" hangingPunct="1">
              <a:lnSpc>
                <a:spcPct val="80000"/>
              </a:lnSpc>
            </a:pPr>
            <a:r>
              <a:rPr lang="en-US" sz="1600" dirty="0">
                <a:solidFill>
                  <a:schemeClr val="accent3"/>
                </a:solidFill>
              </a:rPr>
              <a:t>You should get zero </a:t>
            </a:r>
            <a:r>
              <a:rPr lang="en-US" sz="1600" dirty="0">
                <a:solidFill>
                  <a:schemeClr val="accent3"/>
                </a:solidFill>
                <a:sym typeface="Wingdings" pitchFamily="2" charset="2"/>
              </a:rPr>
              <a:t></a:t>
            </a:r>
            <a:endParaRPr lang="en-US" sz="1800" dirty="0">
              <a:solidFill>
                <a:srgbClr val="FF0000"/>
              </a:solidFill>
            </a:endParaRPr>
          </a:p>
          <a:p>
            <a:pPr eaLnBrk="1" hangingPunct="1">
              <a:lnSpc>
                <a:spcPct val="80000"/>
              </a:lnSpc>
            </a:pPr>
            <a:r>
              <a:rPr lang="en-US" sz="1800" dirty="0">
                <a:solidFill>
                  <a:srgbClr val="FF0000"/>
                </a:solidFill>
              </a:rPr>
              <a:t>Repeat everything but leave the image 16bit </a:t>
            </a:r>
            <a:br>
              <a:rPr lang="en-US" sz="1800" dirty="0">
                <a:solidFill>
                  <a:srgbClr val="FF0000"/>
                </a:solidFill>
              </a:rPr>
            </a:br>
            <a:r>
              <a:rPr lang="en-US" sz="1800" dirty="0">
                <a:solidFill>
                  <a:srgbClr val="FF0000"/>
                </a:solidFill>
              </a:rPr>
              <a:t>(</a:t>
            </a:r>
            <a:r>
              <a:rPr lang="en-US" sz="1800" b="1" dirty="0">
                <a:solidFill>
                  <a:srgbClr val="FF0000"/>
                </a:solidFill>
              </a:rPr>
              <a:t>do not convert to 32bit</a:t>
            </a:r>
            <a:r>
              <a:rPr lang="en-US" sz="1800" dirty="0">
                <a:solidFill>
                  <a:srgbClr val="FF0000"/>
                </a:solidFill>
              </a:rPr>
              <a:t>)</a:t>
            </a:r>
          </a:p>
          <a:p>
            <a:pPr lvl="1" eaLnBrk="1" hangingPunct="1">
              <a:lnSpc>
                <a:spcPct val="80000"/>
              </a:lnSpc>
            </a:pPr>
            <a:r>
              <a:rPr lang="en-US" sz="1600" dirty="0">
                <a:solidFill>
                  <a:srgbClr val="FF0000"/>
                </a:solidFill>
              </a:rPr>
              <a:t>The resulting BG intensity should not be zero </a:t>
            </a:r>
            <a:r>
              <a:rPr lang="en-US" sz="1600" dirty="0">
                <a:solidFill>
                  <a:srgbClr val="FF0000"/>
                </a:solidFill>
                <a:sym typeface="Wingdings" pitchFamily="2" charset="2"/>
              </a:rPr>
              <a:t></a:t>
            </a:r>
            <a:endParaRPr lang="en-US" sz="1600" dirty="0">
              <a:solidFill>
                <a:srgbClr val="FF0000"/>
              </a:solidFill>
            </a:endParaRPr>
          </a:p>
          <a:p>
            <a:pPr lvl="1" eaLnBrk="1" hangingPunct="1">
              <a:lnSpc>
                <a:spcPct val="80000"/>
              </a:lnSpc>
            </a:pPr>
            <a:endParaRPr lang="en-US" sz="1600" dirty="0">
              <a:solidFill>
                <a:srgbClr val="FF0000"/>
              </a:solidFill>
            </a:endParaRPr>
          </a:p>
        </p:txBody>
      </p:sp>
      <p:pic>
        <p:nvPicPr>
          <p:cNvPr id="29700" name="Picture 4" descr="BG subtraction"/>
          <p:cNvPicPr>
            <a:picLocks noChangeAspect="1" noChangeArrowheads="1"/>
          </p:cNvPicPr>
          <p:nvPr/>
        </p:nvPicPr>
        <p:blipFill>
          <a:blip r:embed="rId3" cstate="print"/>
          <a:srcRect/>
          <a:stretch>
            <a:fillRect/>
          </a:stretch>
        </p:blipFill>
        <p:spPr bwMode="auto">
          <a:xfrm>
            <a:off x="5791200" y="1295400"/>
            <a:ext cx="2619375" cy="2330450"/>
          </a:xfrm>
          <a:prstGeom prst="rect">
            <a:avLst/>
          </a:prstGeom>
          <a:noFill/>
          <a:ln w="9525">
            <a:noFill/>
            <a:miter lim="800000"/>
            <a:headEnd/>
            <a:tailEnd/>
          </a:ln>
        </p:spPr>
      </p:pic>
      <p:pic>
        <p:nvPicPr>
          <p:cNvPr id="29701" name="Picture 5" descr="LineProfile32bit"/>
          <p:cNvPicPr>
            <a:picLocks noChangeAspect="1" noChangeArrowheads="1"/>
          </p:cNvPicPr>
          <p:nvPr/>
        </p:nvPicPr>
        <p:blipFill>
          <a:blip r:embed="rId4" cstate="print"/>
          <a:srcRect/>
          <a:stretch>
            <a:fillRect/>
          </a:stretch>
        </p:blipFill>
        <p:spPr bwMode="auto">
          <a:xfrm>
            <a:off x="914400" y="5410200"/>
            <a:ext cx="2228850" cy="1306513"/>
          </a:xfrm>
          <a:prstGeom prst="rect">
            <a:avLst/>
          </a:prstGeom>
          <a:noFill/>
          <a:ln w="9525">
            <a:noFill/>
            <a:miter lim="800000"/>
            <a:headEnd/>
            <a:tailEnd/>
          </a:ln>
        </p:spPr>
      </p:pic>
      <p:pic>
        <p:nvPicPr>
          <p:cNvPr id="29702" name="Picture 6" descr="LineProfile16bit"/>
          <p:cNvPicPr>
            <a:picLocks noChangeAspect="1" noChangeArrowheads="1"/>
          </p:cNvPicPr>
          <p:nvPr/>
        </p:nvPicPr>
        <p:blipFill>
          <a:blip r:embed="rId5" cstate="print"/>
          <a:srcRect/>
          <a:stretch>
            <a:fillRect/>
          </a:stretch>
        </p:blipFill>
        <p:spPr bwMode="auto">
          <a:xfrm>
            <a:off x="3276600" y="5399087"/>
            <a:ext cx="2228850" cy="1306513"/>
          </a:xfrm>
          <a:prstGeom prst="rect">
            <a:avLst/>
          </a:prstGeom>
          <a:noFill/>
          <a:ln w="9525">
            <a:noFill/>
            <a:miter lim="800000"/>
            <a:headEnd/>
            <a:tailEnd/>
          </a:ln>
        </p:spPr>
      </p:pic>
      <p:pic>
        <p:nvPicPr>
          <p:cNvPr id="29703" name="Picture 7" descr="BG subtraction line Profile"/>
          <p:cNvPicPr>
            <a:picLocks noChangeAspect="1" noChangeArrowheads="1"/>
          </p:cNvPicPr>
          <p:nvPr/>
        </p:nvPicPr>
        <p:blipFill>
          <a:blip r:embed="rId6" cstate="print"/>
          <a:srcRect/>
          <a:stretch>
            <a:fillRect/>
          </a:stretch>
        </p:blipFill>
        <p:spPr bwMode="auto">
          <a:xfrm>
            <a:off x="5791200" y="3810000"/>
            <a:ext cx="2590800" cy="234315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143000" y="-228600"/>
            <a:ext cx="8229600" cy="1143000"/>
          </a:xfrm>
        </p:spPr>
        <p:txBody>
          <a:bodyPr/>
          <a:lstStyle/>
          <a:p>
            <a:pPr eaLnBrk="1" hangingPunct="1"/>
            <a:r>
              <a:rPr lang="en-US" sz="2400" b="1" dirty="0">
                <a:solidFill>
                  <a:srgbClr val="FF0000"/>
                </a:solidFill>
              </a:rPr>
              <a:t>Threshold and automated particle analysis</a:t>
            </a:r>
          </a:p>
        </p:txBody>
      </p:sp>
      <p:sp>
        <p:nvSpPr>
          <p:cNvPr id="4" name="Rectangle 3"/>
          <p:cNvSpPr/>
          <p:nvPr/>
        </p:nvSpPr>
        <p:spPr>
          <a:xfrm>
            <a:off x="152400" y="576417"/>
            <a:ext cx="6324600" cy="29484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Bef>
                <a:spcPct val="20000"/>
              </a:spcBef>
              <a:buFont typeface="Arial" charset="0"/>
              <a:buChar char="•"/>
              <a:defRPr/>
            </a:pPr>
            <a:r>
              <a:rPr lang="en-US" sz="1600" b="0" dirty="0">
                <a:solidFill>
                  <a:srgbClr val="000000"/>
                </a:solidFill>
              </a:rPr>
              <a:t>open image “</a:t>
            </a:r>
            <a:r>
              <a:rPr lang="en-US" sz="1600" dirty="0">
                <a:solidFill>
                  <a:srgbClr val="000000"/>
                </a:solidFill>
              </a:rPr>
              <a:t>../dynamic-range/</a:t>
            </a:r>
            <a:r>
              <a:rPr lang="en-US" sz="1600" dirty="0" err="1">
                <a:solidFill>
                  <a:srgbClr val="000000"/>
                </a:solidFill>
              </a:rPr>
              <a:t>B.tif</a:t>
            </a:r>
            <a:r>
              <a:rPr lang="en-US" sz="1600" b="0" dirty="0">
                <a:solidFill>
                  <a:srgbClr val="000000"/>
                </a:solidFill>
              </a:rPr>
              <a:t>”</a:t>
            </a:r>
            <a:endParaRPr lang="en-US" sz="1600" i="1" dirty="0">
              <a:solidFill>
                <a:srgbClr val="000000"/>
              </a:solidFill>
            </a:endParaRPr>
          </a:p>
          <a:p>
            <a:pPr marL="342900" lvl="1" indent="-342900">
              <a:spcBef>
                <a:spcPct val="20000"/>
              </a:spcBef>
              <a:buFont typeface="Arial" charset="0"/>
              <a:buChar char="•"/>
              <a:defRPr/>
            </a:pPr>
            <a:r>
              <a:rPr lang="en-US" sz="1600" b="0" dirty="0">
                <a:solidFill>
                  <a:srgbClr val="000000"/>
                </a:solidFill>
              </a:rPr>
              <a:t>Select the measurements you want to extract</a:t>
            </a:r>
            <a:br>
              <a:rPr lang="en-US" sz="1600" b="0" dirty="0">
                <a:solidFill>
                  <a:srgbClr val="000000"/>
                </a:solidFill>
              </a:rPr>
            </a:br>
            <a:r>
              <a:rPr lang="en-US" sz="1600" b="0" dirty="0">
                <a:solidFill>
                  <a:srgbClr val="000000"/>
                </a:solidFill>
              </a:rPr>
              <a:t>(e.g., “Area” and “Shape descriptors”):</a:t>
            </a:r>
          </a:p>
          <a:p>
            <a:pPr marL="800100" lvl="1" indent="-342900">
              <a:spcBef>
                <a:spcPct val="20000"/>
              </a:spcBef>
              <a:buFont typeface="Arial" charset="0"/>
              <a:buChar char="•"/>
              <a:defRPr/>
            </a:pPr>
            <a:r>
              <a:rPr lang="en-US" sz="1600" b="0" dirty="0">
                <a:solidFill>
                  <a:srgbClr val="000000"/>
                </a:solidFill>
              </a:rPr>
              <a:t>[Analyze..Set Measurements]</a:t>
            </a:r>
          </a:p>
          <a:p>
            <a:pPr marL="342900" indent="-342900">
              <a:spcBef>
                <a:spcPct val="20000"/>
              </a:spcBef>
              <a:buFont typeface="Arial" charset="0"/>
              <a:buChar char="•"/>
              <a:defRPr/>
            </a:pPr>
            <a:r>
              <a:rPr lang="en-US" sz="1600" b="0" dirty="0">
                <a:solidFill>
                  <a:srgbClr val="000000"/>
                </a:solidFill>
              </a:rPr>
              <a:t>Threshold the image </a:t>
            </a:r>
            <a:r>
              <a:rPr lang="en-US" sz="1600" i="1" dirty="0">
                <a:solidFill>
                  <a:srgbClr val="000000"/>
                </a:solidFill>
              </a:rPr>
              <a:t>(Image..Adjust..Threshold)</a:t>
            </a:r>
          </a:p>
          <a:p>
            <a:pPr marL="800100" lvl="1" indent="-342900">
              <a:spcBef>
                <a:spcPct val="20000"/>
              </a:spcBef>
              <a:buFont typeface="Arial" charset="0"/>
              <a:buChar char="•"/>
              <a:defRPr/>
            </a:pPr>
            <a:r>
              <a:rPr lang="en-US" sz="1600" b="0" dirty="0">
                <a:solidFill>
                  <a:schemeClr val="tx1"/>
                </a:solidFill>
              </a:rPr>
              <a:t>Only move the upper slider (lower should be on 255)</a:t>
            </a:r>
          </a:p>
          <a:p>
            <a:pPr marL="800100" lvl="1" indent="-342900">
              <a:spcBef>
                <a:spcPct val="20000"/>
              </a:spcBef>
              <a:buFont typeface="Arial" charset="0"/>
              <a:buChar char="•"/>
              <a:defRPr/>
            </a:pPr>
            <a:r>
              <a:rPr lang="en-US" sz="1600" b="0" dirty="0">
                <a:solidFill>
                  <a:srgbClr val="000000"/>
                </a:solidFill>
              </a:rPr>
              <a:t>Do </a:t>
            </a:r>
            <a:r>
              <a:rPr lang="en-US" sz="1600" dirty="0">
                <a:solidFill>
                  <a:srgbClr val="000000"/>
                </a:solidFill>
              </a:rPr>
              <a:t>NOT</a:t>
            </a:r>
            <a:r>
              <a:rPr lang="en-US" sz="1600" b="0" dirty="0">
                <a:solidFill>
                  <a:srgbClr val="000000"/>
                </a:solidFill>
              </a:rPr>
              <a:t> press </a:t>
            </a:r>
            <a:r>
              <a:rPr lang="en-US" sz="1600" i="1" dirty="0">
                <a:solidFill>
                  <a:srgbClr val="000000"/>
                </a:solidFill>
              </a:rPr>
              <a:t>Apply</a:t>
            </a:r>
            <a:r>
              <a:rPr lang="en-US" sz="1600" b="0" dirty="0">
                <a:solidFill>
                  <a:srgbClr val="000000"/>
                </a:solidFill>
              </a:rPr>
              <a:t>; simply leave the Threshold dialog open</a:t>
            </a:r>
          </a:p>
          <a:p>
            <a:pPr marL="342900" indent="-342900">
              <a:spcBef>
                <a:spcPct val="20000"/>
              </a:spcBef>
              <a:buFont typeface="Arial" charset="0"/>
              <a:buChar char="•"/>
              <a:defRPr/>
            </a:pPr>
            <a:r>
              <a:rPr lang="en-US" sz="1600" b="0" dirty="0">
                <a:solidFill>
                  <a:srgbClr val="000000"/>
                </a:solidFill>
              </a:rPr>
              <a:t>Detect &amp; measure the objects </a:t>
            </a:r>
            <a:r>
              <a:rPr lang="en-US" sz="1600" i="1" dirty="0">
                <a:solidFill>
                  <a:srgbClr val="000000"/>
                </a:solidFill>
              </a:rPr>
              <a:t>(Analyze..Analyze Particles)</a:t>
            </a:r>
          </a:p>
          <a:p>
            <a:pPr marL="800100" lvl="1" indent="-342900">
              <a:spcBef>
                <a:spcPct val="20000"/>
              </a:spcBef>
              <a:buFont typeface="Arial" charset="0"/>
              <a:buChar char="•"/>
              <a:defRPr/>
            </a:pPr>
            <a:r>
              <a:rPr lang="en-US" sz="1600" b="0" dirty="0">
                <a:solidFill>
                  <a:srgbClr val="000000"/>
                </a:solidFill>
              </a:rPr>
              <a:t>“Show: Overlay Outlines”</a:t>
            </a:r>
          </a:p>
          <a:p>
            <a:pPr marL="800100" lvl="1" indent="-342900">
              <a:spcBef>
                <a:spcPct val="20000"/>
              </a:spcBef>
              <a:buFont typeface="Arial" charset="0"/>
              <a:buChar char="•"/>
              <a:defRPr/>
            </a:pPr>
            <a:r>
              <a:rPr lang="en-US" sz="1600" b="0" dirty="0">
                <a:solidFill>
                  <a:srgbClr val="000000"/>
                </a:solidFill>
              </a:rPr>
              <a:t>“Select: Display Results”</a:t>
            </a:r>
          </a:p>
        </p:txBody>
      </p:sp>
      <p:sp>
        <p:nvSpPr>
          <p:cNvPr id="5" name="TextBox 4"/>
          <p:cNvSpPr txBox="1"/>
          <p:nvPr/>
        </p:nvSpPr>
        <p:spPr>
          <a:xfrm>
            <a:off x="228600" y="3886200"/>
            <a:ext cx="61722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 1</a:t>
            </a:r>
            <a:r>
              <a:rPr lang="en-US" sz="1600" dirty="0">
                <a:solidFill>
                  <a:srgbClr val="000000"/>
                </a:solidFill>
              </a:rPr>
              <a:t>: </a:t>
            </a:r>
            <a:r>
              <a:rPr lang="en-US" sz="1600" b="0" dirty="0">
                <a:solidFill>
                  <a:srgbClr val="000000"/>
                </a:solidFill>
              </a:rPr>
              <a:t>what is the average size of the nuclei?</a:t>
            </a:r>
            <a:endParaRPr lang="en-US" sz="1600" u="sng" dirty="0">
              <a:solidFill>
                <a:srgbClr val="000000"/>
              </a:solidFill>
            </a:endParaRPr>
          </a:p>
          <a:p>
            <a:pPr>
              <a:defRPr/>
            </a:pPr>
            <a:r>
              <a:rPr lang="en-US" sz="1600" u="sng" dirty="0">
                <a:solidFill>
                  <a:srgbClr val="000000"/>
                </a:solidFill>
              </a:rPr>
              <a:t>Question 2</a:t>
            </a:r>
            <a:r>
              <a:rPr lang="en-US" sz="1600" dirty="0">
                <a:solidFill>
                  <a:srgbClr val="000000"/>
                </a:solidFill>
              </a:rPr>
              <a:t>: </a:t>
            </a:r>
            <a:r>
              <a:rPr lang="en-US" sz="1600" b="0" dirty="0">
                <a:solidFill>
                  <a:srgbClr val="000000"/>
                </a:solidFill>
              </a:rPr>
              <a:t>how can you exclude nuclei that are not fully in the image?</a:t>
            </a:r>
          </a:p>
          <a:p>
            <a:pPr>
              <a:defRPr/>
            </a:pPr>
            <a:r>
              <a:rPr lang="en-US" sz="1600" u="sng" dirty="0">
                <a:solidFill>
                  <a:srgbClr val="000000"/>
                </a:solidFill>
              </a:rPr>
              <a:t>Optional Task 1: </a:t>
            </a:r>
            <a:r>
              <a:rPr lang="en-US" sz="1600" b="0" dirty="0">
                <a:solidFill>
                  <a:srgbClr val="000000"/>
                </a:solidFill>
              </a:rPr>
              <a:t> Examine the Results table and find values for the Size- and Circularity-Filter in Particle Analyzer such that some Nuclei are excluded.</a:t>
            </a:r>
            <a:endParaRPr lang="en-US" sz="1600" u="sng" dirty="0">
              <a:solidFill>
                <a:srgbClr val="000000"/>
              </a:solidFill>
            </a:endParaRPr>
          </a:p>
        </p:txBody>
      </p:sp>
      <p:pic>
        <p:nvPicPr>
          <p:cNvPr id="30725" name="Picture 1"/>
          <p:cNvPicPr>
            <a:picLocks noChangeAspect="1" noChangeArrowheads="1"/>
          </p:cNvPicPr>
          <p:nvPr/>
        </p:nvPicPr>
        <p:blipFill>
          <a:blip r:embed="rId2" cstate="print"/>
          <a:srcRect/>
          <a:stretch>
            <a:fillRect/>
          </a:stretch>
        </p:blipFill>
        <p:spPr bwMode="auto">
          <a:xfrm>
            <a:off x="6248400" y="1447800"/>
            <a:ext cx="2714625" cy="2428875"/>
          </a:xfrm>
          <a:prstGeom prst="rect">
            <a:avLst/>
          </a:prstGeom>
          <a:noFill/>
          <a:ln w="9525">
            <a:noFill/>
            <a:miter lim="800000"/>
            <a:headEnd/>
            <a:tailEnd/>
          </a:ln>
        </p:spPr>
      </p:pic>
      <p:pic>
        <p:nvPicPr>
          <p:cNvPr id="30727" name="Picture 2"/>
          <p:cNvPicPr>
            <a:picLocks noChangeAspect="1" noChangeArrowheads="1"/>
          </p:cNvPicPr>
          <p:nvPr/>
        </p:nvPicPr>
        <p:blipFill>
          <a:blip r:embed="rId3" cstate="print"/>
          <a:srcRect/>
          <a:stretch>
            <a:fillRect/>
          </a:stretch>
        </p:blipFill>
        <p:spPr bwMode="auto">
          <a:xfrm>
            <a:off x="7593013" y="0"/>
            <a:ext cx="1550987" cy="1379538"/>
          </a:xfrm>
          <a:prstGeom prst="rect">
            <a:avLst/>
          </a:prstGeom>
          <a:noFill/>
          <a:ln w="9525">
            <a:noFill/>
            <a:miter lim="800000"/>
            <a:headEnd/>
            <a:tailEnd/>
          </a:ln>
        </p:spPr>
      </p:pic>
      <p:pic>
        <p:nvPicPr>
          <p:cNvPr id="30728" name="Picture 3"/>
          <p:cNvPicPr>
            <a:picLocks noChangeAspect="1" noChangeArrowheads="1"/>
          </p:cNvPicPr>
          <p:nvPr/>
        </p:nvPicPr>
        <p:blipFill>
          <a:blip r:embed="rId4" cstate="print"/>
          <a:srcRect/>
          <a:stretch>
            <a:fillRect/>
          </a:stretch>
        </p:blipFill>
        <p:spPr bwMode="auto">
          <a:xfrm>
            <a:off x="6019800" y="0"/>
            <a:ext cx="1563687" cy="1392237"/>
          </a:xfrm>
          <a:prstGeom prst="rect">
            <a:avLst/>
          </a:prstGeom>
          <a:noFill/>
          <a:ln w="9525">
            <a:noFill/>
            <a:miter lim="800000"/>
            <a:headEnd/>
            <a:tailEnd/>
          </a:ln>
        </p:spPr>
      </p:pic>
      <p:pic>
        <p:nvPicPr>
          <p:cNvPr id="50177" name="Picture 1"/>
          <p:cNvPicPr>
            <a:picLocks noChangeAspect="1" noChangeArrowheads="1"/>
          </p:cNvPicPr>
          <p:nvPr/>
        </p:nvPicPr>
        <p:blipFill>
          <a:blip r:embed="rId5" cstate="print"/>
          <a:srcRect/>
          <a:stretch>
            <a:fillRect/>
          </a:stretch>
        </p:blipFill>
        <p:spPr bwMode="auto">
          <a:xfrm>
            <a:off x="6629400" y="4038600"/>
            <a:ext cx="2247900" cy="261440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0"/>
            <a:ext cx="8229600" cy="1143000"/>
          </a:xfrm>
        </p:spPr>
        <p:txBody>
          <a:bodyPr>
            <a:normAutofit/>
          </a:bodyPr>
          <a:lstStyle/>
          <a:p>
            <a:pPr eaLnBrk="1" hangingPunct="1">
              <a:defRPr/>
            </a:pPr>
            <a:r>
              <a:rPr lang="en-US" sz="2800" b="1" dirty="0">
                <a:solidFill>
                  <a:srgbClr val="FF0000"/>
                </a:solidFill>
              </a:rPr>
              <a:t>Point Spread Function Examination</a:t>
            </a:r>
          </a:p>
        </p:txBody>
      </p:sp>
      <p:sp>
        <p:nvSpPr>
          <p:cNvPr id="37891" name="Content Placeholder 2"/>
          <p:cNvSpPr>
            <a:spLocks noGrp="1"/>
          </p:cNvSpPr>
          <p:nvPr>
            <p:ph idx="4294967295"/>
          </p:nvPr>
        </p:nvSpPr>
        <p:spPr>
          <a:xfrm>
            <a:off x="152400" y="990600"/>
            <a:ext cx="6858000" cy="2057400"/>
          </a:xfrm>
        </p:spPr>
        <p:txBody>
          <a:bodyPr/>
          <a:lstStyle/>
          <a:p>
            <a:pPr eaLnBrk="1" hangingPunct="1">
              <a:lnSpc>
                <a:spcPct val="80000"/>
              </a:lnSpc>
            </a:pPr>
            <a:r>
              <a:rPr lang="en-US" sz="1800" dirty="0"/>
              <a:t>Open </a:t>
            </a:r>
            <a:r>
              <a:rPr lang="en-US" sz="1800" b="1" dirty="0"/>
              <a:t>“../</a:t>
            </a:r>
            <a:r>
              <a:rPr lang="en-US" sz="1800" b="1" dirty="0" err="1"/>
              <a:t>psf</a:t>
            </a:r>
            <a:r>
              <a:rPr lang="en-US" sz="1800" b="1" dirty="0"/>
              <a:t>/</a:t>
            </a:r>
            <a:r>
              <a:rPr lang="en-US" sz="1800" b="1" dirty="0" err="1"/>
              <a:t>beads_p_close.tif</a:t>
            </a:r>
            <a:r>
              <a:rPr lang="en-US" sz="1800" b="1" dirty="0"/>
              <a:t>”</a:t>
            </a:r>
            <a:r>
              <a:rPr lang="en-US" sz="1800" b="1" i="1" dirty="0"/>
              <a:t> (</a:t>
            </a:r>
            <a:r>
              <a:rPr lang="en-US" sz="1800" b="1" i="1" dirty="0" err="1"/>
              <a:t>File..Open</a:t>
            </a:r>
            <a:r>
              <a:rPr lang="en-US" sz="1800" b="1" i="1" dirty="0"/>
              <a:t>)</a:t>
            </a:r>
          </a:p>
          <a:p>
            <a:pPr lvl="1" eaLnBrk="1" hangingPunct="1">
              <a:lnSpc>
                <a:spcPct val="80000"/>
              </a:lnSpc>
            </a:pPr>
            <a:r>
              <a:rPr lang="en-US" sz="1600" dirty="0" err="1"/>
              <a:t>Hyperstack</a:t>
            </a:r>
            <a:r>
              <a:rPr lang="en-US" sz="1600" dirty="0"/>
              <a:t>: two channels: </a:t>
            </a:r>
            <a:r>
              <a:rPr lang="en-US" sz="1600" dirty="0">
                <a:solidFill>
                  <a:srgbClr val="92D050"/>
                </a:solidFill>
              </a:rPr>
              <a:t>green (c1)</a:t>
            </a:r>
            <a:r>
              <a:rPr lang="en-US" sz="1600" dirty="0"/>
              <a:t> and </a:t>
            </a:r>
            <a:r>
              <a:rPr lang="en-US" sz="1600" dirty="0">
                <a:solidFill>
                  <a:srgbClr val="FF0000"/>
                </a:solidFill>
              </a:rPr>
              <a:t>red (c2)</a:t>
            </a:r>
            <a:r>
              <a:rPr lang="en-US" sz="1600" dirty="0"/>
              <a:t> bead</a:t>
            </a:r>
          </a:p>
          <a:p>
            <a:pPr eaLnBrk="1" hangingPunct="1">
              <a:lnSpc>
                <a:spcPct val="80000"/>
              </a:lnSpc>
            </a:pPr>
            <a:r>
              <a:rPr lang="en-US" sz="1800" dirty="0"/>
              <a:t>Generate side views</a:t>
            </a:r>
            <a:r>
              <a:rPr lang="en-US" sz="1800" b="1" i="1" dirty="0"/>
              <a:t> (Image..Stacks..</a:t>
            </a:r>
            <a:r>
              <a:rPr lang="en-US" sz="1800" b="1" i="1" dirty="0" err="1"/>
              <a:t>Reslice</a:t>
            </a:r>
            <a:r>
              <a:rPr lang="en-US" sz="1800" b="1" i="1" dirty="0"/>
              <a:t>)</a:t>
            </a:r>
          </a:p>
          <a:p>
            <a:pPr lvl="1" eaLnBrk="1" hangingPunct="1">
              <a:lnSpc>
                <a:spcPct val="80000"/>
              </a:lnSpc>
            </a:pPr>
            <a:r>
              <a:rPr lang="en-US" sz="1600" dirty="0"/>
              <a:t>Do </a:t>
            </a:r>
            <a:r>
              <a:rPr lang="en-US" sz="1600" dirty="0">
                <a:solidFill>
                  <a:srgbClr val="FF6600"/>
                </a:solidFill>
              </a:rPr>
              <a:t>NOT</a:t>
            </a:r>
            <a:r>
              <a:rPr lang="en-US" sz="1600" dirty="0"/>
              <a:t> avoid interpolation</a:t>
            </a:r>
          </a:p>
          <a:p>
            <a:pPr eaLnBrk="1" hangingPunct="1">
              <a:lnSpc>
                <a:spcPct val="80000"/>
              </a:lnSpc>
            </a:pPr>
            <a:r>
              <a:rPr lang="en-US" sz="1800" dirty="0"/>
              <a:t>Project into 2-D </a:t>
            </a:r>
            <a:r>
              <a:rPr lang="en-US" sz="1800" b="1" i="1" dirty="0"/>
              <a:t> (</a:t>
            </a:r>
            <a:r>
              <a:rPr lang="en-US" sz="1800" b="1" i="1" dirty="0" err="1"/>
              <a:t>Image..Stacks..Z</a:t>
            </a:r>
            <a:r>
              <a:rPr lang="en-US" sz="1800" b="1" i="1" dirty="0"/>
              <a:t>-Project)</a:t>
            </a:r>
          </a:p>
          <a:p>
            <a:pPr lvl="1" eaLnBrk="1" hangingPunct="1">
              <a:lnSpc>
                <a:spcPct val="80000"/>
              </a:lnSpc>
            </a:pPr>
            <a:r>
              <a:rPr lang="en-US" sz="1600" b="1" i="1" dirty="0"/>
              <a:t>Projection Type: Sum Slices</a:t>
            </a:r>
            <a:endParaRPr lang="en-US" sz="1600" i="1" dirty="0"/>
          </a:p>
          <a:p>
            <a:pPr eaLnBrk="1" hangingPunct="1">
              <a:lnSpc>
                <a:spcPct val="80000"/>
              </a:lnSpc>
            </a:pPr>
            <a:r>
              <a:rPr lang="en-US" sz="1800" b="1" u="sng" dirty="0"/>
              <a:t>Repeat</a:t>
            </a:r>
            <a:r>
              <a:rPr lang="en-US" sz="1800" dirty="0"/>
              <a:t> above steps for </a:t>
            </a:r>
            <a:r>
              <a:rPr lang="en-US" sz="1800" b="1" dirty="0"/>
              <a:t>“../</a:t>
            </a:r>
            <a:r>
              <a:rPr lang="en-US" sz="1800" b="1" dirty="0" err="1"/>
              <a:t>psf</a:t>
            </a:r>
            <a:r>
              <a:rPr lang="en-US" sz="1800" b="1" dirty="0"/>
              <a:t>/</a:t>
            </a:r>
            <a:r>
              <a:rPr lang="en-US" sz="1800" b="1" dirty="0" err="1"/>
              <a:t>beads_p_open.tif</a:t>
            </a:r>
            <a:r>
              <a:rPr lang="en-US" sz="1800" b="1" dirty="0"/>
              <a:t>”</a:t>
            </a:r>
            <a:endParaRPr lang="en-US" sz="1800" dirty="0"/>
          </a:p>
          <a:p>
            <a:pPr eaLnBrk="1" hangingPunct="1">
              <a:lnSpc>
                <a:spcPct val="80000"/>
              </a:lnSpc>
            </a:pPr>
            <a:endParaRPr lang="en-US" sz="1800" i="1" dirty="0"/>
          </a:p>
        </p:txBody>
      </p:sp>
      <p:sp>
        <p:nvSpPr>
          <p:cNvPr id="17" name="Rectangle 16"/>
          <p:cNvSpPr/>
          <p:nvPr/>
        </p:nvSpPr>
        <p:spPr>
          <a:xfrm>
            <a:off x="2667000" y="3733800"/>
            <a:ext cx="4648200" cy="6667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a:solidFill>
                  <a:srgbClr val="000000"/>
                </a:solidFill>
              </a:rPr>
              <a:t>Question: </a:t>
            </a:r>
            <a:r>
              <a:rPr lang="en-US" sz="1800" b="0">
                <a:solidFill>
                  <a:srgbClr val="000000"/>
                </a:solidFill>
              </a:rPr>
              <a:t> What is the difference between </a:t>
            </a:r>
            <a:r>
              <a:rPr lang="en-US" sz="1800" b="0" i="1">
                <a:solidFill>
                  <a:srgbClr val="000000"/>
                </a:solidFill>
              </a:rPr>
              <a:t>open</a:t>
            </a:r>
            <a:r>
              <a:rPr lang="en-US" sz="1800" b="0">
                <a:solidFill>
                  <a:srgbClr val="000000"/>
                </a:solidFill>
              </a:rPr>
              <a:t> and </a:t>
            </a:r>
            <a:r>
              <a:rPr lang="en-US" sz="1800" b="0" i="1">
                <a:solidFill>
                  <a:srgbClr val="000000"/>
                </a:solidFill>
              </a:rPr>
              <a:t>closed</a:t>
            </a:r>
            <a:r>
              <a:rPr lang="en-US" sz="1800" b="0">
                <a:solidFill>
                  <a:srgbClr val="000000"/>
                </a:solidFill>
              </a:rPr>
              <a:t> pinhole?</a:t>
            </a:r>
          </a:p>
        </p:txBody>
      </p:sp>
      <p:sp>
        <p:nvSpPr>
          <p:cNvPr id="20" name="TextBox 19"/>
          <p:cNvSpPr txBox="1"/>
          <p:nvPr/>
        </p:nvSpPr>
        <p:spPr>
          <a:xfrm>
            <a:off x="152400" y="4946650"/>
            <a:ext cx="2971800" cy="16065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Optional Task 2:</a:t>
            </a:r>
            <a:br>
              <a:rPr lang="en-US" sz="1400" b="0">
                <a:solidFill>
                  <a:srgbClr val="000000"/>
                </a:solidFill>
              </a:rPr>
            </a:br>
            <a:r>
              <a:rPr lang="en-US" sz="1400" b="0">
                <a:solidFill>
                  <a:srgbClr val="000000"/>
                </a:solidFill>
              </a:rPr>
              <a:t>Generate above movie </a:t>
            </a:r>
          </a:p>
          <a:p>
            <a:pPr>
              <a:defRPr/>
            </a:pPr>
            <a:r>
              <a:rPr lang="en-US" sz="1400" b="0" i="1">
                <a:solidFill>
                  <a:srgbClr val="000000"/>
                </a:solidFill>
              </a:rPr>
              <a:t>-</a:t>
            </a:r>
            <a:r>
              <a:rPr lang="en-US" sz="1400" i="1">
                <a:solidFill>
                  <a:srgbClr val="000000"/>
                </a:solidFill>
              </a:rPr>
              <a:t> File..Open</a:t>
            </a:r>
            <a:endParaRPr lang="en-US" sz="1400" b="0">
              <a:solidFill>
                <a:srgbClr val="000000"/>
              </a:solidFill>
            </a:endParaRPr>
          </a:p>
          <a:p>
            <a:pPr>
              <a:buFontTx/>
              <a:buChar char="-"/>
              <a:defRPr/>
            </a:pPr>
            <a:r>
              <a:rPr lang="en-US" sz="1400" i="1">
                <a:solidFill>
                  <a:srgbClr val="000000"/>
                </a:solidFill>
              </a:rPr>
              <a:t> Image..Color..Split channels</a:t>
            </a:r>
          </a:p>
          <a:p>
            <a:pPr>
              <a:buFontTx/>
              <a:buChar char="-"/>
              <a:defRPr/>
            </a:pPr>
            <a:r>
              <a:rPr lang="en-US" sz="1400" i="1">
                <a:solidFill>
                  <a:srgbClr val="000000"/>
                </a:solidFill>
              </a:rPr>
              <a:t> Image…Lookup Tables..Fire</a:t>
            </a:r>
          </a:p>
          <a:p>
            <a:pPr>
              <a:defRPr/>
            </a:pPr>
            <a:r>
              <a:rPr lang="en-US" sz="1400" b="0" i="1">
                <a:solidFill>
                  <a:srgbClr val="000000"/>
                </a:solidFill>
              </a:rPr>
              <a:t>-</a:t>
            </a:r>
            <a:r>
              <a:rPr lang="en-US" sz="1400" i="1">
                <a:solidFill>
                  <a:srgbClr val="000000"/>
                </a:solidFill>
              </a:rPr>
              <a:t> Image..Stacks..3D Project (interpolate)</a:t>
            </a:r>
            <a:endParaRPr lang="en-US" sz="1400" u="sng">
              <a:solidFill>
                <a:srgbClr val="000000"/>
              </a:solidFill>
            </a:endParaRPr>
          </a:p>
        </p:txBody>
      </p:sp>
      <p:pic>
        <p:nvPicPr>
          <p:cNvPr id="27" name="rotation_bead_p_open.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304800" y="3276600"/>
            <a:ext cx="1905000" cy="1504950"/>
          </a:xfrm>
          <a:prstGeom prst="rect">
            <a:avLst/>
          </a:prstGeom>
          <a:noFill/>
          <a:ln w="9525">
            <a:noFill/>
            <a:miter lim="800000"/>
            <a:headEnd/>
            <a:tailEnd/>
          </a:ln>
        </p:spPr>
      </p:pic>
      <p:sp>
        <p:nvSpPr>
          <p:cNvPr id="25" name="Rectangle 24"/>
          <p:cNvSpPr/>
          <p:nvPr/>
        </p:nvSpPr>
        <p:spPr>
          <a:xfrm>
            <a:off x="3352800" y="4953000"/>
            <a:ext cx="5334000" cy="15843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a:solidFill>
                  <a:srgbClr val="000000"/>
                </a:solidFill>
              </a:rPr>
              <a:t>Optional Task 1: </a:t>
            </a:r>
            <a:r>
              <a:rPr lang="en-US" sz="1600" b="0">
                <a:solidFill>
                  <a:srgbClr val="000000"/>
                </a:solidFill>
              </a:rPr>
              <a:t>Compare the apparent width of </a:t>
            </a:r>
            <a:r>
              <a:rPr lang="en-US" sz="1600" b="0">
                <a:solidFill>
                  <a:srgbClr val="92D050"/>
                </a:solidFill>
              </a:rPr>
              <a:t>green</a:t>
            </a:r>
            <a:r>
              <a:rPr lang="en-US" sz="1600" b="0">
                <a:solidFill>
                  <a:srgbClr val="000000"/>
                </a:solidFill>
              </a:rPr>
              <a:t> and </a:t>
            </a:r>
            <a:r>
              <a:rPr lang="en-US" sz="1600" b="0">
                <a:solidFill>
                  <a:srgbClr val="FF0000"/>
                </a:solidFill>
              </a:rPr>
              <a:t>red</a:t>
            </a:r>
            <a:r>
              <a:rPr lang="en-US" sz="1600" b="0">
                <a:solidFill>
                  <a:srgbClr val="000000"/>
                </a:solidFill>
              </a:rPr>
              <a:t> bead (in the xy-direction). Choose a central z plane in the original file and:</a:t>
            </a:r>
          </a:p>
          <a:p>
            <a:pPr>
              <a:defRPr/>
            </a:pPr>
            <a:r>
              <a:rPr lang="en-US" sz="1600" i="1">
                <a:solidFill>
                  <a:srgbClr val="000000"/>
                </a:solidFill>
              </a:rPr>
              <a:t>Analyze..Plot Profile</a:t>
            </a:r>
          </a:p>
          <a:p>
            <a:pPr>
              <a:defRPr/>
            </a:pPr>
            <a:r>
              <a:rPr lang="en-US" sz="1600" i="1">
                <a:solidFill>
                  <a:srgbClr val="000000"/>
                </a:solidFill>
              </a:rPr>
              <a:t>Analyze..Tools..Curve Fitting (gaussian)</a:t>
            </a:r>
          </a:p>
          <a:p>
            <a:pPr>
              <a:defRPr/>
            </a:pPr>
            <a:r>
              <a:rPr lang="en-US" sz="1600" b="0">
                <a:solidFill>
                  <a:srgbClr val="000000"/>
                </a:solidFill>
              </a:rPr>
              <a:t>	- </a:t>
            </a:r>
            <a:r>
              <a:rPr lang="en-US" sz="1400" b="0">
                <a:solidFill>
                  <a:srgbClr val="000000"/>
                </a:solidFill>
              </a:rPr>
              <a:t>copy the list from the profile plot into the fitting tool</a:t>
            </a:r>
            <a:endParaRPr lang="en-US" sz="1600" i="1">
              <a:solidFill>
                <a:srgbClr val="000000"/>
              </a:solidFill>
            </a:endParaRPr>
          </a:p>
        </p:txBody>
      </p:sp>
      <p:sp>
        <p:nvSpPr>
          <p:cNvPr id="37896" name="Rectangle 9"/>
          <p:cNvSpPr>
            <a:spLocks noChangeArrowheads="1"/>
          </p:cNvSpPr>
          <p:nvPr/>
        </p:nvSpPr>
        <p:spPr bwMode="auto">
          <a:xfrm>
            <a:off x="6934200" y="2743200"/>
            <a:ext cx="2262188" cy="825500"/>
          </a:xfrm>
          <a:prstGeom prst="rect">
            <a:avLst/>
          </a:prstGeom>
          <a:noFill/>
          <a:ln w="9525">
            <a:noFill/>
            <a:miter lim="800000"/>
            <a:headEnd/>
            <a:tailEnd/>
          </a:ln>
        </p:spPr>
        <p:txBody>
          <a:bodyPr wrap="none">
            <a:spAutoFit/>
          </a:bodyPr>
          <a:lstStyle/>
          <a:p>
            <a:r>
              <a:rPr lang="en-US" sz="1600" b="0">
                <a:solidFill>
                  <a:srgbClr val="000000"/>
                </a:solidFill>
              </a:rPr>
              <a:t>This is a “</a:t>
            </a:r>
            <a:r>
              <a:rPr lang="en-US" sz="1600" u="sng">
                <a:solidFill>
                  <a:srgbClr val="000000"/>
                </a:solidFill>
              </a:rPr>
              <a:t>hyperstack</a:t>
            </a:r>
            <a:r>
              <a:rPr lang="en-US" sz="1600" b="0">
                <a:solidFill>
                  <a:srgbClr val="000000"/>
                </a:solidFill>
              </a:rPr>
              <a:t>”,</a:t>
            </a:r>
          </a:p>
          <a:p>
            <a:r>
              <a:rPr lang="en-US" sz="1600" b="0">
                <a:solidFill>
                  <a:srgbClr val="000000"/>
                </a:solidFill>
              </a:rPr>
              <a:t>containing a </a:t>
            </a:r>
            <a:r>
              <a:rPr lang="en-US" sz="1600">
                <a:solidFill>
                  <a:srgbClr val="000000"/>
                </a:solidFill>
              </a:rPr>
              <a:t>channel</a:t>
            </a:r>
            <a:r>
              <a:rPr lang="en-US" sz="1600" b="0">
                <a:solidFill>
                  <a:srgbClr val="000000"/>
                </a:solidFill>
              </a:rPr>
              <a:t>-</a:t>
            </a:r>
          </a:p>
          <a:p>
            <a:r>
              <a:rPr lang="en-US" sz="1600" b="0">
                <a:solidFill>
                  <a:srgbClr val="000000"/>
                </a:solidFill>
              </a:rPr>
              <a:t>and a </a:t>
            </a:r>
            <a:r>
              <a:rPr lang="en-US" sz="1600">
                <a:solidFill>
                  <a:srgbClr val="000000"/>
                </a:solidFill>
              </a:rPr>
              <a:t>z-slider</a:t>
            </a:r>
          </a:p>
        </p:txBody>
      </p:sp>
      <p:pic>
        <p:nvPicPr>
          <p:cNvPr id="37897" name="Picture 10"/>
          <p:cNvPicPr>
            <a:picLocks noChangeAspect="1" noChangeArrowheads="1"/>
          </p:cNvPicPr>
          <p:nvPr/>
        </p:nvPicPr>
        <p:blipFill>
          <a:blip r:embed="rId6" cstate="print"/>
          <a:srcRect/>
          <a:stretch>
            <a:fillRect/>
          </a:stretch>
        </p:blipFill>
        <p:spPr bwMode="auto">
          <a:xfrm>
            <a:off x="7161213" y="0"/>
            <a:ext cx="1982787" cy="2743200"/>
          </a:xfrm>
          <a:prstGeom prst="rect">
            <a:avLst/>
          </a:prstGeom>
          <a:noFill/>
          <a:ln w="9525">
            <a:noFill/>
            <a:miter lim="800000"/>
            <a:headEnd/>
            <a:tailEnd/>
          </a:ln>
        </p:spPr>
      </p:pic>
    </p:spTree>
    <p:extLst>
      <p:ext uri="{BB962C8B-B14F-4D97-AF65-F5344CB8AC3E}">
        <p14:creationId xmlns:p14="http://schemas.microsoft.com/office/powerpoint/2010/main" val="22355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2438400" y="876300"/>
            <a:ext cx="1825625" cy="1524000"/>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457200" y="876300"/>
            <a:ext cx="1825625" cy="1524000"/>
          </a:xfrm>
          <a:prstGeom prst="rect">
            <a:avLst/>
          </a:prstGeom>
          <a:noFill/>
          <a:ln w="9525">
            <a:noFill/>
            <a:miter lim="800000"/>
            <a:headEnd/>
            <a:tailEnd/>
          </a:ln>
        </p:spPr>
      </p:pic>
      <p:pic>
        <p:nvPicPr>
          <p:cNvPr id="38916" name="Picture 2"/>
          <p:cNvPicPr>
            <a:picLocks noChangeAspect="1" noChangeArrowheads="1"/>
          </p:cNvPicPr>
          <p:nvPr/>
        </p:nvPicPr>
        <p:blipFill>
          <a:blip r:embed="rId4" cstate="print"/>
          <a:srcRect/>
          <a:stretch>
            <a:fillRect/>
          </a:stretch>
        </p:blipFill>
        <p:spPr bwMode="auto">
          <a:xfrm>
            <a:off x="6705600" y="876300"/>
            <a:ext cx="1825625" cy="1524000"/>
          </a:xfrm>
          <a:prstGeom prst="rect">
            <a:avLst/>
          </a:prstGeom>
          <a:noFill/>
          <a:ln w="9525">
            <a:noFill/>
            <a:miter lim="800000"/>
            <a:headEnd/>
            <a:tailEnd/>
          </a:ln>
        </p:spPr>
      </p:pic>
      <p:pic>
        <p:nvPicPr>
          <p:cNvPr id="38917" name="Picture 3"/>
          <p:cNvPicPr>
            <a:picLocks noChangeAspect="1" noChangeArrowheads="1"/>
          </p:cNvPicPr>
          <p:nvPr/>
        </p:nvPicPr>
        <p:blipFill>
          <a:blip r:embed="rId5" cstate="print"/>
          <a:srcRect/>
          <a:stretch>
            <a:fillRect/>
          </a:stretch>
        </p:blipFill>
        <p:spPr bwMode="auto">
          <a:xfrm>
            <a:off x="4724400" y="876300"/>
            <a:ext cx="1825625" cy="1524000"/>
          </a:xfrm>
          <a:prstGeom prst="rect">
            <a:avLst/>
          </a:prstGeom>
          <a:noFill/>
          <a:ln w="9525">
            <a:noFill/>
            <a:miter lim="800000"/>
            <a:headEnd/>
            <a:tailEnd/>
          </a:ln>
        </p:spPr>
      </p:pic>
      <p:pic>
        <p:nvPicPr>
          <p:cNvPr id="38918" name="Picture 4"/>
          <p:cNvPicPr>
            <a:picLocks noChangeAspect="1" noChangeArrowheads="1"/>
          </p:cNvPicPr>
          <p:nvPr/>
        </p:nvPicPr>
        <p:blipFill>
          <a:blip r:embed="rId6" cstate="print"/>
          <a:srcRect/>
          <a:stretch>
            <a:fillRect/>
          </a:stretch>
        </p:blipFill>
        <p:spPr bwMode="auto">
          <a:xfrm>
            <a:off x="6705600" y="5257800"/>
            <a:ext cx="1146175" cy="1295400"/>
          </a:xfrm>
          <a:prstGeom prst="rect">
            <a:avLst/>
          </a:prstGeom>
          <a:noFill/>
          <a:ln w="9525">
            <a:noFill/>
            <a:miter lim="800000"/>
            <a:headEnd/>
            <a:tailEnd/>
          </a:ln>
        </p:spPr>
      </p:pic>
      <p:pic>
        <p:nvPicPr>
          <p:cNvPr id="38919" name="Picture 5"/>
          <p:cNvPicPr>
            <a:picLocks noChangeAspect="1" noChangeArrowheads="1"/>
          </p:cNvPicPr>
          <p:nvPr/>
        </p:nvPicPr>
        <p:blipFill>
          <a:blip r:embed="rId7" cstate="print"/>
          <a:srcRect/>
          <a:stretch>
            <a:fillRect/>
          </a:stretch>
        </p:blipFill>
        <p:spPr bwMode="auto">
          <a:xfrm>
            <a:off x="1981200" y="5181600"/>
            <a:ext cx="1163638" cy="1314450"/>
          </a:xfrm>
          <a:prstGeom prst="rect">
            <a:avLst/>
          </a:prstGeom>
          <a:noFill/>
          <a:ln w="9525">
            <a:noFill/>
            <a:miter lim="800000"/>
            <a:headEnd/>
            <a:tailEnd/>
          </a:ln>
        </p:spPr>
      </p:pic>
      <p:pic>
        <p:nvPicPr>
          <p:cNvPr id="38920" name="Picture 8"/>
          <p:cNvPicPr>
            <a:picLocks noChangeAspect="1" noChangeArrowheads="1"/>
          </p:cNvPicPr>
          <p:nvPr/>
        </p:nvPicPr>
        <p:blipFill>
          <a:blip r:embed="rId8" cstate="print"/>
          <a:srcRect/>
          <a:stretch>
            <a:fillRect/>
          </a:stretch>
        </p:blipFill>
        <p:spPr bwMode="auto">
          <a:xfrm>
            <a:off x="4876800" y="2590800"/>
            <a:ext cx="4057650" cy="2505075"/>
          </a:xfrm>
          <a:prstGeom prst="rect">
            <a:avLst/>
          </a:prstGeom>
          <a:noFill/>
          <a:ln w="9525">
            <a:noFill/>
            <a:miter lim="800000"/>
            <a:headEnd/>
            <a:tailEnd/>
          </a:ln>
        </p:spPr>
      </p:pic>
      <p:pic>
        <p:nvPicPr>
          <p:cNvPr id="38921" name="Picture 9"/>
          <p:cNvPicPr>
            <a:picLocks noChangeAspect="1" noChangeArrowheads="1"/>
          </p:cNvPicPr>
          <p:nvPr/>
        </p:nvPicPr>
        <p:blipFill>
          <a:blip r:embed="rId9" cstate="print"/>
          <a:srcRect/>
          <a:stretch>
            <a:fillRect/>
          </a:stretch>
        </p:blipFill>
        <p:spPr bwMode="auto">
          <a:xfrm>
            <a:off x="685800" y="2590800"/>
            <a:ext cx="4038600" cy="2492375"/>
          </a:xfrm>
          <a:prstGeom prst="rect">
            <a:avLst/>
          </a:prstGeom>
          <a:noFill/>
          <a:ln w="9525">
            <a:noFill/>
            <a:miter lim="800000"/>
            <a:headEnd/>
            <a:tailEnd/>
          </a:ln>
        </p:spPr>
      </p:pic>
      <p:sp>
        <p:nvSpPr>
          <p:cNvPr id="10" name="Title 1"/>
          <p:cNvSpPr txBox="1">
            <a:spLocks/>
          </p:cNvSpPr>
          <p:nvPr/>
        </p:nvSpPr>
        <p:spPr bwMode="auto">
          <a:xfrm>
            <a:off x="3048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mj-lt"/>
                <a:ea typeface="+mj-ea"/>
                <a:cs typeface="+mj-cs"/>
              </a:rPr>
              <a:t>Point Spread Function Examination: Results</a:t>
            </a:r>
          </a:p>
        </p:txBody>
      </p:sp>
    </p:spTree>
    <p:extLst>
      <p:ext uri="{BB962C8B-B14F-4D97-AF65-F5344CB8AC3E}">
        <p14:creationId xmlns:p14="http://schemas.microsoft.com/office/powerpoint/2010/main" val="225066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28600"/>
            <a:ext cx="8229600" cy="1143000"/>
          </a:xfrm>
        </p:spPr>
        <p:txBody>
          <a:bodyPr>
            <a:normAutofit/>
          </a:bodyPr>
          <a:lstStyle/>
          <a:p>
            <a:pPr eaLnBrk="1" hangingPunct="1">
              <a:defRPr/>
            </a:pPr>
            <a:r>
              <a:rPr lang="en-US" sz="2800" b="1" dirty="0">
                <a:solidFill>
                  <a:srgbClr val="FF0000"/>
                </a:solidFill>
              </a:rPr>
              <a:t>Measuring FRAP data (also uses a macro)</a:t>
            </a:r>
          </a:p>
        </p:txBody>
      </p:sp>
      <p:sp>
        <p:nvSpPr>
          <p:cNvPr id="33795" name="TextBox 6"/>
          <p:cNvSpPr txBox="1">
            <a:spLocks noChangeArrowheads="1"/>
          </p:cNvSpPr>
          <p:nvPr/>
        </p:nvSpPr>
        <p:spPr bwMode="auto">
          <a:xfrm>
            <a:off x="2022475" y="4735513"/>
            <a:ext cx="409575" cy="336550"/>
          </a:xfrm>
          <a:prstGeom prst="rect">
            <a:avLst/>
          </a:prstGeom>
          <a:noFill/>
          <a:ln w="9525">
            <a:noFill/>
            <a:miter lim="800000"/>
            <a:headEnd/>
            <a:tailEnd/>
          </a:ln>
        </p:spPr>
        <p:txBody>
          <a:bodyPr wrap="none">
            <a:spAutoFit/>
          </a:bodyPr>
          <a:lstStyle/>
          <a:p>
            <a:r>
              <a:rPr lang="en-US" sz="1600" b="0">
                <a:solidFill>
                  <a:schemeClr val="bg1"/>
                </a:solidFill>
                <a:latin typeface="Calibri" pitchFamily="34" charset="0"/>
              </a:rPr>
              <a:t>bg</a:t>
            </a:r>
          </a:p>
        </p:txBody>
      </p:sp>
      <p:sp>
        <p:nvSpPr>
          <p:cNvPr id="33796" name="TextBox 8"/>
          <p:cNvSpPr txBox="1">
            <a:spLocks noChangeArrowheads="1"/>
          </p:cNvSpPr>
          <p:nvPr/>
        </p:nvSpPr>
        <p:spPr bwMode="auto">
          <a:xfrm>
            <a:off x="838200" y="4953000"/>
            <a:ext cx="712788" cy="336550"/>
          </a:xfrm>
          <a:prstGeom prst="rect">
            <a:avLst/>
          </a:prstGeom>
          <a:noFill/>
          <a:ln w="9525">
            <a:noFill/>
            <a:miter lim="800000"/>
            <a:headEnd/>
            <a:tailEnd/>
          </a:ln>
        </p:spPr>
        <p:txBody>
          <a:bodyPr wrap="none">
            <a:spAutoFit/>
          </a:bodyPr>
          <a:lstStyle/>
          <a:p>
            <a:r>
              <a:rPr lang="en-US" sz="1600" b="0">
                <a:solidFill>
                  <a:schemeClr val="bg1"/>
                </a:solidFill>
                <a:latin typeface="Calibri" pitchFamily="34" charset="0"/>
              </a:rPr>
              <a:t>signal</a:t>
            </a:r>
          </a:p>
        </p:txBody>
      </p:sp>
      <p:cxnSp>
        <p:nvCxnSpPr>
          <p:cNvPr id="12" name="Straight Arrow Connector 11"/>
          <p:cNvCxnSpPr/>
          <p:nvPr/>
        </p:nvCxnSpPr>
        <p:spPr>
          <a:xfrm>
            <a:off x="-914400" y="5029200"/>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16050" y="5257800"/>
            <a:ext cx="76200" cy="3048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3799" name="Picture 10"/>
          <p:cNvPicPr>
            <a:picLocks noChangeAspect="1" noChangeArrowheads="1"/>
          </p:cNvPicPr>
          <p:nvPr/>
        </p:nvPicPr>
        <p:blipFill>
          <a:blip r:embed="rId3" cstate="print"/>
          <a:srcRect/>
          <a:stretch>
            <a:fillRect/>
          </a:stretch>
        </p:blipFill>
        <p:spPr bwMode="auto">
          <a:xfrm>
            <a:off x="381000" y="2057400"/>
            <a:ext cx="2884488" cy="3200400"/>
          </a:xfrm>
          <a:prstGeom prst="rect">
            <a:avLst/>
          </a:prstGeom>
          <a:noFill/>
          <a:ln w="9525">
            <a:noFill/>
            <a:miter lim="800000"/>
            <a:headEnd/>
            <a:tailEnd/>
          </a:ln>
        </p:spPr>
      </p:pic>
      <p:pic>
        <p:nvPicPr>
          <p:cNvPr id="33800" name="Picture 11"/>
          <p:cNvPicPr>
            <a:picLocks noChangeAspect="1" noChangeArrowheads="1"/>
          </p:cNvPicPr>
          <p:nvPr/>
        </p:nvPicPr>
        <p:blipFill>
          <a:blip r:embed="rId4" cstate="print"/>
          <a:srcRect/>
          <a:stretch>
            <a:fillRect/>
          </a:stretch>
        </p:blipFill>
        <p:spPr bwMode="auto">
          <a:xfrm>
            <a:off x="3457575" y="2447925"/>
            <a:ext cx="2028825" cy="2581275"/>
          </a:xfrm>
          <a:prstGeom prst="rect">
            <a:avLst/>
          </a:prstGeom>
          <a:noFill/>
          <a:ln w="9525">
            <a:noFill/>
            <a:miter lim="800000"/>
            <a:headEnd/>
            <a:tailEnd/>
          </a:ln>
        </p:spPr>
      </p:pic>
      <p:pic>
        <p:nvPicPr>
          <p:cNvPr id="33801" name="Picture 12"/>
          <p:cNvPicPr>
            <a:picLocks noChangeAspect="1" noChangeArrowheads="1"/>
          </p:cNvPicPr>
          <p:nvPr/>
        </p:nvPicPr>
        <p:blipFill>
          <a:blip r:embed="rId5" cstate="print"/>
          <a:srcRect/>
          <a:stretch>
            <a:fillRect/>
          </a:stretch>
        </p:blipFill>
        <p:spPr bwMode="auto">
          <a:xfrm>
            <a:off x="5715000" y="2390775"/>
            <a:ext cx="3038475" cy="2638425"/>
          </a:xfrm>
          <a:prstGeom prst="rect">
            <a:avLst/>
          </a:prstGeom>
          <a:noFill/>
          <a:ln w="9525">
            <a:noFill/>
            <a:miter lim="800000"/>
            <a:headEnd/>
            <a:tailEnd/>
          </a:ln>
        </p:spPr>
      </p:pic>
      <p:sp>
        <p:nvSpPr>
          <p:cNvPr id="33802" name="Rectangle 14"/>
          <p:cNvSpPr>
            <a:spLocks noChangeArrowheads="1"/>
          </p:cNvSpPr>
          <p:nvPr/>
        </p:nvSpPr>
        <p:spPr bwMode="auto">
          <a:xfrm>
            <a:off x="1828800" y="4267200"/>
            <a:ext cx="908050" cy="366713"/>
          </a:xfrm>
          <a:prstGeom prst="rect">
            <a:avLst/>
          </a:prstGeom>
          <a:noFill/>
          <a:ln w="9525">
            <a:noFill/>
            <a:miter lim="800000"/>
            <a:headEnd/>
            <a:tailEnd/>
          </a:ln>
        </p:spPr>
        <p:txBody>
          <a:bodyPr wrap="none">
            <a:spAutoFit/>
          </a:bodyPr>
          <a:lstStyle/>
          <a:p>
            <a:r>
              <a:rPr lang="en-US" sz="1800">
                <a:solidFill>
                  <a:srgbClr val="CCCC00"/>
                </a:solidFill>
              </a:rPr>
              <a:t>bleach</a:t>
            </a:r>
          </a:p>
        </p:txBody>
      </p:sp>
      <p:sp>
        <p:nvSpPr>
          <p:cNvPr id="33803" name="Rectangle 15"/>
          <p:cNvSpPr>
            <a:spLocks noChangeArrowheads="1"/>
          </p:cNvSpPr>
          <p:nvPr/>
        </p:nvSpPr>
        <p:spPr bwMode="auto">
          <a:xfrm>
            <a:off x="971550" y="4267200"/>
            <a:ext cx="476250" cy="366713"/>
          </a:xfrm>
          <a:prstGeom prst="rect">
            <a:avLst/>
          </a:prstGeom>
          <a:noFill/>
          <a:ln w="9525">
            <a:noFill/>
            <a:miter lim="800000"/>
            <a:headEnd/>
            <a:tailEnd/>
          </a:ln>
        </p:spPr>
        <p:txBody>
          <a:bodyPr wrap="none">
            <a:spAutoFit/>
          </a:bodyPr>
          <a:lstStyle/>
          <a:p>
            <a:r>
              <a:rPr lang="en-US" sz="1800">
                <a:solidFill>
                  <a:srgbClr val="CCCC00"/>
                </a:solidFill>
              </a:rPr>
              <a:t>ref</a:t>
            </a:r>
          </a:p>
        </p:txBody>
      </p:sp>
      <p:sp>
        <p:nvSpPr>
          <p:cNvPr id="33804" name="Rectangle 16"/>
          <p:cNvSpPr>
            <a:spLocks noChangeArrowheads="1"/>
          </p:cNvSpPr>
          <p:nvPr/>
        </p:nvSpPr>
        <p:spPr bwMode="auto">
          <a:xfrm>
            <a:off x="533400" y="3048000"/>
            <a:ext cx="463550" cy="366713"/>
          </a:xfrm>
          <a:prstGeom prst="rect">
            <a:avLst/>
          </a:prstGeom>
          <a:noFill/>
          <a:ln w="9525">
            <a:noFill/>
            <a:miter lim="800000"/>
            <a:headEnd/>
            <a:tailEnd/>
          </a:ln>
        </p:spPr>
        <p:txBody>
          <a:bodyPr wrap="none">
            <a:spAutoFit/>
          </a:bodyPr>
          <a:lstStyle/>
          <a:p>
            <a:r>
              <a:rPr lang="en-US" sz="1800">
                <a:solidFill>
                  <a:srgbClr val="CCCC00"/>
                </a:solidFill>
              </a:rPr>
              <a:t>bg</a:t>
            </a:r>
          </a:p>
        </p:txBody>
      </p:sp>
      <p:sp>
        <p:nvSpPr>
          <p:cNvPr id="33805" name="Rectangle 17"/>
          <p:cNvSpPr>
            <a:spLocks noChangeArrowheads="1"/>
          </p:cNvSpPr>
          <p:nvPr/>
        </p:nvSpPr>
        <p:spPr bwMode="auto">
          <a:xfrm>
            <a:off x="1447800" y="3200400"/>
            <a:ext cx="539750" cy="366713"/>
          </a:xfrm>
          <a:prstGeom prst="rect">
            <a:avLst/>
          </a:prstGeom>
          <a:noFill/>
          <a:ln w="9525">
            <a:noFill/>
            <a:miter lim="800000"/>
            <a:headEnd/>
            <a:tailEnd/>
          </a:ln>
        </p:spPr>
        <p:txBody>
          <a:bodyPr wrap="none">
            <a:spAutoFit/>
          </a:bodyPr>
          <a:lstStyle/>
          <a:p>
            <a:r>
              <a:rPr lang="en-US" sz="1800">
                <a:solidFill>
                  <a:srgbClr val="CCCC00"/>
                </a:solidFill>
              </a:rPr>
              <a:t>ctrl</a:t>
            </a:r>
          </a:p>
        </p:txBody>
      </p:sp>
      <p:sp>
        <p:nvSpPr>
          <p:cNvPr id="10" name="TextBox 9"/>
          <p:cNvSpPr txBox="1"/>
          <p:nvPr/>
        </p:nvSpPr>
        <p:spPr>
          <a:xfrm>
            <a:off x="228600" y="5105400"/>
            <a:ext cx="4648200" cy="542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Question</a:t>
            </a:r>
            <a:r>
              <a:rPr lang="en-US" sz="1400">
                <a:solidFill>
                  <a:srgbClr val="000000"/>
                </a:solidFill>
              </a:rPr>
              <a:t>:</a:t>
            </a:r>
            <a:r>
              <a:rPr lang="en-US" sz="1400" b="0">
                <a:solidFill>
                  <a:srgbClr val="000000"/>
                </a:solidFill>
              </a:rPr>
              <a:t> What is the recovery half-time of the signal?</a:t>
            </a:r>
          </a:p>
          <a:p>
            <a:pPr>
              <a:defRPr/>
            </a:pPr>
            <a:r>
              <a:rPr lang="en-US" sz="1400" b="0">
                <a:solidFill>
                  <a:srgbClr val="000000"/>
                </a:solidFill>
              </a:rPr>
              <a:t>(estimate it from the final graphs; dt=2s)</a:t>
            </a:r>
          </a:p>
        </p:txBody>
      </p:sp>
      <p:pic>
        <p:nvPicPr>
          <p:cNvPr id="33807" name="Picture 13"/>
          <p:cNvPicPr>
            <a:picLocks noChangeAspect="1" noChangeArrowheads="1"/>
          </p:cNvPicPr>
          <p:nvPr/>
        </p:nvPicPr>
        <p:blipFill>
          <a:blip r:embed="rId6" cstate="print"/>
          <a:srcRect/>
          <a:stretch>
            <a:fillRect/>
          </a:stretch>
        </p:blipFill>
        <p:spPr bwMode="auto">
          <a:xfrm>
            <a:off x="4943475" y="5238750"/>
            <a:ext cx="4200525" cy="1314450"/>
          </a:xfrm>
          <a:prstGeom prst="rect">
            <a:avLst/>
          </a:prstGeom>
          <a:noFill/>
          <a:ln w="9525">
            <a:noFill/>
            <a:miter lim="800000"/>
            <a:headEnd/>
            <a:tailEnd/>
          </a:ln>
        </p:spPr>
      </p:pic>
      <p:sp>
        <p:nvSpPr>
          <p:cNvPr id="3" name="TextBox 9"/>
          <p:cNvSpPr txBox="1"/>
          <p:nvPr/>
        </p:nvSpPr>
        <p:spPr>
          <a:xfrm>
            <a:off x="228600" y="5715000"/>
            <a:ext cx="4648200" cy="542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Optional Task</a:t>
            </a:r>
            <a:r>
              <a:rPr lang="en-US" sz="1400">
                <a:solidFill>
                  <a:srgbClr val="000000"/>
                </a:solidFill>
              </a:rPr>
              <a:t>:</a:t>
            </a:r>
            <a:r>
              <a:rPr lang="en-US" sz="1400" b="0">
                <a:solidFill>
                  <a:srgbClr val="000000"/>
                </a:solidFill>
              </a:rPr>
              <a:t> Modify the macro such that it only shows the raw bleach curve without normalizations.</a:t>
            </a:r>
          </a:p>
        </p:txBody>
      </p:sp>
      <p:sp>
        <p:nvSpPr>
          <p:cNvPr id="8" name="Rectangle 7"/>
          <p:cNvSpPr/>
          <p:nvPr/>
        </p:nvSpPr>
        <p:spPr>
          <a:xfrm>
            <a:off x="304800" y="685800"/>
            <a:ext cx="8610600" cy="16081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spcBef>
                <a:spcPct val="20000"/>
              </a:spcBef>
              <a:buFont typeface="Arial" charset="0"/>
              <a:buChar char="•"/>
              <a:defRPr/>
            </a:pPr>
            <a:r>
              <a:rPr lang="en-US" sz="1400" b="0" dirty="0">
                <a:solidFill>
                  <a:srgbClr val="000000"/>
                </a:solidFill>
              </a:rPr>
              <a:t>open all files in “</a:t>
            </a:r>
            <a:r>
              <a:rPr lang="en-US" sz="1400" dirty="0">
                <a:solidFill>
                  <a:srgbClr val="000000"/>
                </a:solidFill>
              </a:rPr>
              <a:t>../frap/</a:t>
            </a:r>
            <a:r>
              <a:rPr lang="en-US" sz="1400" b="0" dirty="0">
                <a:solidFill>
                  <a:srgbClr val="000000"/>
                </a:solidFill>
              </a:rPr>
              <a:t>” </a:t>
            </a:r>
            <a:r>
              <a:rPr lang="en-US" sz="1400" i="1" dirty="0">
                <a:solidFill>
                  <a:srgbClr val="000000"/>
                </a:solidFill>
              </a:rPr>
              <a:t>(File..Import..Image Sequence)</a:t>
            </a:r>
          </a:p>
          <a:p>
            <a:pPr marL="342900" indent="-342900">
              <a:spcBef>
                <a:spcPct val="20000"/>
              </a:spcBef>
              <a:buFont typeface="Arial" charset="0"/>
              <a:buChar char="•"/>
              <a:defRPr/>
            </a:pPr>
            <a:r>
              <a:rPr lang="en-US" sz="1400" b="0" dirty="0">
                <a:solidFill>
                  <a:srgbClr val="000000"/>
                </a:solidFill>
              </a:rPr>
              <a:t>draw 4 regions as shown and add them to the ROI manager</a:t>
            </a:r>
            <a:r>
              <a:rPr lang="en-US" sz="1400" i="1" dirty="0">
                <a:solidFill>
                  <a:srgbClr val="000000"/>
                </a:solidFill>
              </a:rPr>
              <a:t> (Analyze..Tools..ROI Manager..Add)</a:t>
            </a:r>
          </a:p>
          <a:p>
            <a:pPr marL="742950" lvl="1" indent="-285750">
              <a:spcBef>
                <a:spcPct val="20000"/>
              </a:spcBef>
              <a:buFont typeface="Arial" charset="0"/>
              <a:buChar char="•"/>
              <a:defRPr/>
            </a:pPr>
            <a:r>
              <a:rPr lang="en-US" sz="1400" b="0" dirty="0">
                <a:solidFill>
                  <a:srgbClr val="000000"/>
                </a:solidFill>
              </a:rPr>
              <a:t>Rename them (</a:t>
            </a:r>
            <a:r>
              <a:rPr lang="en-US" sz="1400" b="0" u="sng" dirty="0">
                <a:solidFill>
                  <a:srgbClr val="000000"/>
                </a:solidFill>
              </a:rPr>
              <a:t>it is important that they have the exact names</a:t>
            </a:r>
            <a:r>
              <a:rPr lang="en-US" sz="1400" b="0" dirty="0">
                <a:solidFill>
                  <a:srgbClr val="000000"/>
                </a:solidFill>
              </a:rPr>
              <a:t>: </a:t>
            </a:r>
            <a:r>
              <a:rPr lang="en-US" sz="1400" dirty="0">
                <a:solidFill>
                  <a:srgbClr val="000000"/>
                </a:solidFill>
              </a:rPr>
              <a:t>bleach, ref, ctrl, </a:t>
            </a:r>
            <a:r>
              <a:rPr lang="en-US" sz="1400" dirty="0" err="1">
                <a:solidFill>
                  <a:srgbClr val="000000"/>
                </a:solidFill>
              </a:rPr>
              <a:t>bg</a:t>
            </a:r>
            <a:r>
              <a:rPr lang="en-US" sz="1400" b="0" dirty="0">
                <a:solidFill>
                  <a:srgbClr val="000000"/>
                </a:solidFill>
              </a:rPr>
              <a:t> )</a:t>
            </a:r>
          </a:p>
          <a:p>
            <a:pPr marL="342900" indent="-342900">
              <a:spcBef>
                <a:spcPct val="20000"/>
              </a:spcBef>
              <a:buFont typeface="Arial" charset="0"/>
              <a:buChar char="•"/>
              <a:defRPr/>
            </a:pPr>
            <a:r>
              <a:rPr lang="en-US" sz="1400" b="0" dirty="0">
                <a:solidFill>
                  <a:srgbClr val="000000"/>
                </a:solidFill>
              </a:rPr>
              <a:t>Select only the “</a:t>
            </a:r>
            <a:r>
              <a:rPr lang="en-US" sz="1400" dirty="0">
                <a:solidFill>
                  <a:srgbClr val="000000"/>
                </a:solidFill>
              </a:rPr>
              <a:t>Mean Gray Value</a:t>
            </a:r>
            <a:r>
              <a:rPr lang="en-US" sz="1400" b="0" dirty="0">
                <a:solidFill>
                  <a:srgbClr val="000000"/>
                </a:solidFill>
              </a:rPr>
              <a:t>” measurement </a:t>
            </a:r>
            <a:r>
              <a:rPr lang="en-US" sz="1400" i="1" dirty="0">
                <a:solidFill>
                  <a:srgbClr val="000000"/>
                </a:solidFill>
              </a:rPr>
              <a:t>(Analyze..Set Measurements)</a:t>
            </a:r>
          </a:p>
          <a:p>
            <a:pPr marL="342900" indent="-342900">
              <a:spcBef>
                <a:spcPct val="20000"/>
              </a:spcBef>
              <a:buFont typeface="Arial" charset="0"/>
              <a:buChar char="•"/>
              <a:defRPr/>
            </a:pPr>
            <a:r>
              <a:rPr lang="en-US" sz="1400" b="0" dirty="0">
                <a:solidFill>
                  <a:srgbClr val="000000"/>
                </a:solidFill>
              </a:rPr>
              <a:t>Select all regions and measure </a:t>
            </a:r>
            <a:r>
              <a:rPr lang="en-US" sz="1400" i="1" dirty="0">
                <a:solidFill>
                  <a:srgbClr val="000000"/>
                </a:solidFill>
              </a:rPr>
              <a:t>(ROI Manager…More&gt;&gt;…Multi Measure)</a:t>
            </a:r>
          </a:p>
          <a:p>
            <a:pPr marL="342900" indent="-342900">
              <a:spcBef>
                <a:spcPct val="20000"/>
              </a:spcBef>
              <a:buFont typeface="Arial" charset="0"/>
              <a:buChar char="•"/>
              <a:defRPr/>
            </a:pPr>
            <a:r>
              <a:rPr lang="en-US" sz="1400" b="0" dirty="0">
                <a:solidFill>
                  <a:srgbClr val="000000"/>
                </a:solidFill>
              </a:rPr>
              <a:t>Open “</a:t>
            </a:r>
            <a:r>
              <a:rPr lang="en-US" sz="1400" dirty="0">
                <a:solidFill>
                  <a:srgbClr val="000000"/>
                </a:solidFill>
              </a:rPr>
              <a:t>../Macros/Macro_bleaching.ijm</a:t>
            </a:r>
            <a:r>
              <a:rPr lang="en-US" sz="1400" b="0" dirty="0">
                <a:solidFill>
                  <a:srgbClr val="000000"/>
                </a:solidFill>
              </a:rPr>
              <a:t>” (drag and drop onto FIJI) and </a:t>
            </a:r>
            <a:r>
              <a:rPr lang="en-US" sz="1400" dirty="0">
                <a:solidFill>
                  <a:srgbClr val="000000"/>
                </a:solidFill>
              </a:rPr>
              <a:t>Run</a:t>
            </a:r>
            <a:r>
              <a:rPr lang="en-US" sz="1400" b="0" dirty="0">
                <a:solidFill>
                  <a:srgbClr val="000000"/>
                </a:solidFill>
              </a:rPr>
              <a:t> the Macro</a:t>
            </a:r>
          </a:p>
        </p:txBody>
      </p:sp>
      <p:sp>
        <p:nvSpPr>
          <p:cNvPr id="33810" name="Rectangle 20"/>
          <p:cNvSpPr>
            <a:spLocks noChangeArrowheads="1"/>
          </p:cNvSpPr>
          <p:nvPr/>
        </p:nvSpPr>
        <p:spPr bwMode="auto">
          <a:xfrm>
            <a:off x="4656138" y="2697163"/>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1" name="Rectangle 21"/>
          <p:cNvSpPr>
            <a:spLocks noChangeArrowheads="1"/>
          </p:cNvSpPr>
          <p:nvPr/>
        </p:nvSpPr>
        <p:spPr bwMode="auto">
          <a:xfrm>
            <a:off x="4572000" y="32766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2" name="Rectangle 22"/>
          <p:cNvSpPr>
            <a:spLocks noChangeArrowheads="1"/>
          </p:cNvSpPr>
          <p:nvPr/>
        </p:nvSpPr>
        <p:spPr bwMode="auto">
          <a:xfrm>
            <a:off x="4648200" y="42672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3" name="Rectangle 23"/>
          <p:cNvSpPr>
            <a:spLocks noChangeArrowheads="1"/>
          </p:cNvSpPr>
          <p:nvPr/>
        </p:nvSpPr>
        <p:spPr bwMode="auto">
          <a:xfrm>
            <a:off x="6096000" y="41910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Tree>
    <p:extLst>
      <p:ext uri="{BB962C8B-B14F-4D97-AF65-F5344CB8AC3E}">
        <p14:creationId xmlns:p14="http://schemas.microsoft.com/office/powerpoint/2010/main" val="3656061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Other free, open-source software</a:t>
            </a:r>
          </a:p>
        </p:txBody>
      </p:sp>
      <p:pic>
        <p:nvPicPr>
          <p:cNvPr id="4" name="Picture 5"/>
          <p:cNvPicPr>
            <a:picLocks noChangeAspect="1" noChangeArrowheads="1"/>
          </p:cNvPicPr>
          <p:nvPr/>
        </p:nvPicPr>
        <p:blipFill>
          <a:blip r:embed="rId2" cstate="print"/>
          <a:srcRect/>
          <a:stretch>
            <a:fillRect/>
          </a:stretch>
        </p:blipFill>
        <p:spPr bwMode="auto">
          <a:xfrm>
            <a:off x="457200" y="1447800"/>
            <a:ext cx="3048000" cy="1190389"/>
          </a:xfrm>
          <a:prstGeom prst="rect">
            <a:avLst/>
          </a:prstGeom>
          <a:noFill/>
          <a:ln w="9525">
            <a:noFill/>
            <a:miter lim="800000"/>
            <a:headEnd/>
            <a:tailEnd/>
          </a:ln>
        </p:spPr>
      </p:pic>
      <p:pic>
        <p:nvPicPr>
          <p:cNvPr id="5" name="Picture 4" descr="Screen Shot 2014-10-06 at 9.27.1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3505200"/>
            <a:ext cx="2768600" cy="919303"/>
          </a:xfrm>
          <a:prstGeom prst="rect">
            <a:avLst/>
          </a:prstGeom>
        </p:spPr>
      </p:pic>
      <p:pic>
        <p:nvPicPr>
          <p:cNvPr id="6" name="Picture 5" descr="Screen Shot 2014-10-06 at 9.28.55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00" y="5433746"/>
            <a:ext cx="5651500" cy="967054"/>
          </a:xfrm>
          <a:prstGeom prst="rect">
            <a:avLst/>
          </a:prstGeom>
        </p:spPr>
      </p:pic>
      <p:sp>
        <p:nvSpPr>
          <p:cNvPr id="7" name="Content Placeholder 2"/>
          <p:cNvSpPr>
            <a:spLocks noGrp="1"/>
          </p:cNvSpPr>
          <p:nvPr>
            <p:ph idx="1"/>
          </p:nvPr>
        </p:nvSpPr>
        <p:spPr>
          <a:xfrm>
            <a:off x="3810000" y="1752600"/>
            <a:ext cx="5181600" cy="1066800"/>
          </a:xfrm>
        </p:spPr>
        <p:txBody>
          <a:bodyPr/>
          <a:lstStyle/>
          <a:p>
            <a:pPr eaLnBrk="1" hangingPunct="1"/>
            <a:r>
              <a:rPr lang="en-US" sz="2000" dirty="0">
                <a:solidFill>
                  <a:srgbClr val="0070C0"/>
                </a:solidFill>
              </a:rPr>
              <a:t>Batch analysis of 2-D data</a:t>
            </a:r>
          </a:p>
          <a:p>
            <a:pPr eaLnBrk="1" hangingPunct="1"/>
            <a:r>
              <a:rPr lang="en-US" sz="2000" dirty="0">
                <a:solidFill>
                  <a:srgbClr val="0070C0"/>
                </a:solidFill>
              </a:rPr>
              <a:t>Good object-logic</a:t>
            </a:r>
            <a:endParaRPr lang="en-US" sz="1600" dirty="0">
              <a:solidFill>
                <a:srgbClr val="FF0000"/>
              </a:solidFill>
            </a:endParaRPr>
          </a:p>
          <a:p>
            <a:pPr eaLnBrk="1" hangingPunct="1"/>
            <a:endParaRPr lang="en-US" sz="2000" dirty="0">
              <a:solidFill>
                <a:srgbClr val="0070C0"/>
              </a:solidFill>
            </a:endParaRPr>
          </a:p>
        </p:txBody>
      </p:sp>
      <p:sp>
        <p:nvSpPr>
          <p:cNvPr id="8" name="Content Placeholder 2"/>
          <p:cNvSpPr txBox="1">
            <a:spLocks/>
          </p:cNvSpPr>
          <p:nvPr/>
        </p:nvSpPr>
        <p:spPr bwMode="auto">
          <a:xfrm>
            <a:off x="3733800" y="3276600"/>
            <a:ext cx="5181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000" b="0" dirty="0">
                <a:solidFill>
                  <a:srgbClr val="0070C0"/>
                </a:solidFill>
              </a:rPr>
              <a:t>Dedicated to batch analysis with 2-D cell-classification and tracking</a:t>
            </a:r>
          </a:p>
          <a:p>
            <a:pPr eaLnBrk="1" hangingPunct="1"/>
            <a:r>
              <a:rPr lang="en-US" sz="2000" b="0" dirty="0">
                <a:solidFill>
                  <a:srgbClr val="0070C0"/>
                </a:solidFill>
              </a:rPr>
              <a:t>Does not support intensity quantification</a:t>
            </a:r>
            <a:endParaRPr lang="en-US" sz="1600" b="0" dirty="0">
              <a:solidFill>
                <a:srgbClr val="FF0000"/>
              </a:solidFill>
            </a:endParaRPr>
          </a:p>
          <a:p>
            <a:pPr eaLnBrk="1" hangingPunct="1"/>
            <a:endParaRPr lang="en-US" sz="2000" b="0" dirty="0">
              <a:solidFill>
                <a:srgbClr val="0070C0"/>
              </a:solidFill>
            </a:endParaRPr>
          </a:p>
        </p:txBody>
      </p:sp>
      <p:sp>
        <p:nvSpPr>
          <p:cNvPr id="9" name="Content Placeholder 2"/>
          <p:cNvSpPr txBox="1">
            <a:spLocks/>
          </p:cNvSpPr>
          <p:nvPr/>
        </p:nvSpPr>
        <p:spPr bwMode="auto">
          <a:xfrm>
            <a:off x="3962400" y="4800600"/>
            <a:ext cx="5181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000" b="0" dirty="0">
                <a:solidFill>
                  <a:srgbClr val="0070C0"/>
                </a:solidFill>
              </a:rPr>
              <a:t>3-D pixel- and object-classification and tracking</a:t>
            </a:r>
          </a:p>
          <a:p>
            <a:pPr eaLnBrk="1" hangingPunct="1"/>
            <a:r>
              <a:rPr lang="en-US" sz="2000" b="0" dirty="0">
                <a:solidFill>
                  <a:srgbClr val="0070C0"/>
                </a:solidFill>
              </a:rPr>
              <a:t>Batch analysis?</a:t>
            </a:r>
            <a:endParaRPr lang="en-US" sz="1600" b="0" dirty="0">
              <a:solidFill>
                <a:srgbClr val="FF0000"/>
              </a:solidFill>
            </a:endParaRPr>
          </a:p>
          <a:p>
            <a:pPr eaLnBrk="1" hangingPunct="1"/>
            <a:endParaRPr lang="en-US" sz="2000" b="0" dirty="0">
              <a:solidFill>
                <a:srgbClr val="0070C0"/>
              </a:solidFill>
            </a:endParaRPr>
          </a:p>
        </p:txBody>
      </p:sp>
    </p:spTree>
    <p:extLst>
      <p:ext uri="{BB962C8B-B14F-4D97-AF65-F5344CB8AC3E}">
        <p14:creationId xmlns:p14="http://schemas.microsoft.com/office/powerpoint/2010/main" val="630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76200"/>
            <a:ext cx="9220200" cy="1143000"/>
          </a:xfrm>
        </p:spPr>
        <p:txBody>
          <a:bodyPr>
            <a:normAutofit/>
          </a:bodyPr>
          <a:lstStyle/>
          <a:p>
            <a:pPr eaLnBrk="1" hangingPunct="1">
              <a:defRPr/>
            </a:pPr>
            <a:r>
              <a:rPr lang="en-US" sz="2800" b="1" dirty="0">
                <a:solidFill>
                  <a:srgbClr val="FF0000"/>
                </a:solidFill>
              </a:rPr>
              <a:t>Examine 3-D data using </a:t>
            </a:r>
            <a:r>
              <a:rPr lang="en-US" sz="2800" b="1" dirty="0" err="1">
                <a:solidFill>
                  <a:srgbClr val="FF0000"/>
                </a:solidFill>
              </a:rPr>
              <a:t>Hyperstacks</a:t>
            </a:r>
            <a:r>
              <a:rPr lang="en-US" sz="2800" b="1" dirty="0">
                <a:solidFill>
                  <a:srgbClr val="FF0000"/>
                </a:solidFill>
              </a:rPr>
              <a:t> and 3-D Viewer</a:t>
            </a:r>
            <a:endParaRPr lang="en-US" sz="2800" b="1" dirty="0"/>
          </a:p>
        </p:txBody>
      </p:sp>
      <p:sp>
        <p:nvSpPr>
          <p:cNvPr id="44035" name="Content Placeholder 2"/>
          <p:cNvSpPr>
            <a:spLocks noGrp="1"/>
          </p:cNvSpPr>
          <p:nvPr>
            <p:ph idx="4294967295"/>
          </p:nvPr>
        </p:nvSpPr>
        <p:spPr>
          <a:xfrm>
            <a:off x="304800" y="990600"/>
            <a:ext cx="6858000" cy="3200400"/>
          </a:xfrm>
        </p:spPr>
        <p:txBody>
          <a:bodyPr/>
          <a:lstStyle/>
          <a:p>
            <a:pPr eaLnBrk="1" hangingPunct="1"/>
            <a:r>
              <a:rPr lang="en-US" sz="2000" dirty="0"/>
              <a:t>open </a:t>
            </a:r>
            <a:r>
              <a:rPr lang="en-US" sz="2000" b="1" dirty="0"/>
              <a:t>“../4D/mitosis_tub-h2b.lif” </a:t>
            </a:r>
            <a:r>
              <a:rPr lang="en-US" sz="2000" dirty="0"/>
              <a:t>as </a:t>
            </a:r>
            <a:r>
              <a:rPr lang="en-US" sz="2000" b="1" i="1" u="sng" dirty="0" err="1"/>
              <a:t>Hyperstack</a:t>
            </a:r>
            <a:r>
              <a:rPr lang="en-US" sz="2000" b="1" dirty="0"/>
              <a:t> </a:t>
            </a:r>
            <a:br>
              <a:rPr lang="en-US" sz="2000" b="1" dirty="0"/>
            </a:br>
            <a:r>
              <a:rPr lang="en-US" sz="2000" b="1" dirty="0"/>
              <a:t>(</a:t>
            </a:r>
            <a:r>
              <a:rPr lang="en-US" sz="2000" b="1" i="1" dirty="0"/>
              <a:t>Plugins..LOCI..</a:t>
            </a:r>
            <a:r>
              <a:rPr lang="en-US" sz="2000" b="1" i="1" dirty="0" err="1"/>
              <a:t>Bioformats</a:t>
            </a:r>
            <a:r>
              <a:rPr lang="en-US" sz="2000" b="1" i="1" dirty="0"/>
              <a:t> Importer</a:t>
            </a:r>
            <a:r>
              <a:rPr lang="en-US" sz="2000" b="1" dirty="0"/>
              <a:t>)</a:t>
            </a:r>
          </a:p>
          <a:p>
            <a:pPr lvl="1" eaLnBrk="1" hangingPunct="1"/>
            <a:r>
              <a:rPr lang="en-US" sz="1600" i="1" dirty="0"/>
              <a:t>examine data using </a:t>
            </a:r>
            <a:r>
              <a:rPr lang="en-US" sz="1600" i="1" dirty="0" err="1"/>
              <a:t>Hyperstack</a:t>
            </a:r>
            <a:r>
              <a:rPr lang="en-US" sz="1600" i="1" dirty="0"/>
              <a:t> sliders</a:t>
            </a:r>
          </a:p>
          <a:p>
            <a:pPr eaLnBrk="1" hangingPunct="1"/>
            <a:r>
              <a:rPr lang="en-US" sz="2000" dirty="0"/>
              <a:t>Separate channels: </a:t>
            </a:r>
            <a:r>
              <a:rPr lang="en-US" sz="2000" b="1" i="1" dirty="0" err="1"/>
              <a:t>Image..Color..Split</a:t>
            </a:r>
            <a:r>
              <a:rPr lang="en-US" sz="2000" b="1" i="1" dirty="0"/>
              <a:t> Channels</a:t>
            </a:r>
          </a:p>
          <a:p>
            <a:pPr lvl="1" eaLnBrk="1" hangingPunct="1"/>
            <a:r>
              <a:rPr lang="en-US" sz="1600" dirty="0"/>
              <a:t>Alternatively keep both channels:</a:t>
            </a:r>
            <a:r>
              <a:rPr lang="en-US" sz="1600" b="1" dirty="0"/>
              <a:t> </a:t>
            </a:r>
            <a:r>
              <a:rPr lang="en-US" sz="1600" b="1" i="1" dirty="0" err="1"/>
              <a:t>Image..Color..Make</a:t>
            </a:r>
            <a:r>
              <a:rPr lang="en-US" sz="1600" b="1" i="1" dirty="0"/>
              <a:t> Composite</a:t>
            </a:r>
            <a:endParaRPr lang="en-US" sz="1600" b="1" dirty="0"/>
          </a:p>
          <a:p>
            <a:pPr eaLnBrk="1" hangingPunct="1"/>
            <a:r>
              <a:rPr lang="en-US" sz="2000" dirty="0"/>
              <a:t>Select DNA channel and open volume view </a:t>
            </a:r>
            <a:br>
              <a:rPr lang="en-US" sz="2000" dirty="0"/>
            </a:br>
            <a:r>
              <a:rPr lang="en-US" sz="2000" b="1" i="1" dirty="0"/>
              <a:t>(Plugins..3D Viewer)</a:t>
            </a:r>
          </a:p>
          <a:p>
            <a:pPr lvl="1" eaLnBrk="1" hangingPunct="1"/>
            <a:r>
              <a:rPr lang="en-US" sz="1800" dirty="0"/>
              <a:t>accept default values</a:t>
            </a:r>
          </a:p>
          <a:p>
            <a:pPr eaLnBrk="1" hangingPunct="1"/>
            <a:r>
              <a:rPr lang="en-US" sz="2000" dirty="0"/>
              <a:t>Examine data by</a:t>
            </a:r>
          </a:p>
          <a:p>
            <a:pPr lvl="1" eaLnBrk="1" hangingPunct="1"/>
            <a:r>
              <a:rPr lang="en-US" sz="1800" dirty="0"/>
              <a:t>Rotating (left mouse button)</a:t>
            </a:r>
          </a:p>
          <a:p>
            <a:pPr lvl="1" eaLnBrk="1" hangingPunct="1"/>
            <a:r>
              <a:rPr lang="en-US" sz="1800" dirty="0"/>
              <a:t>Zooming (mouse wheel)</a:t>
            </a:r>
          </a:p>
          <a:p>
            <a:pPr lvl="1" eaLnBrk="1" hangingPunct="1"/>
            <a:r>
              <a:rPr lang="en-US" sz="1800" dirty="0"/>
              <a:t>Playing the movie</a:t>
            </a:r>
            <a:endParaRPr lang="en-US" sz="1600" dirty="0"/>
          </a:p>
          <a:p>
            <a:pPr eaLnBrk="1" hangingPunct="1"/>
            <a:r>
              <a:rPr lang="en-US" sz="2000" dirty="0"/>
              <a:t>Change Display Settings</a:t>
            </a:r>
          </a:p>
          <a:p>
            <a:pPr lvl="1" eaLnBrk="1" hangingPunct="1"/>
            <a:r>
              <a:rPr lang="en-US" sz="1800" b="1" i="1" dirty="0"/>
              <a:t>Edit...Change Color</a:t>
            </a:r>
          </a:p>
          <a:p>
            <a:pPr lvl="1" eaLnBrk="1" hangingPunct="1"/>
            <a:r>
              <a:rPr lang="en-US" sz="1800" b="1" i="1" dirty="0"/>
              <a:t>Edit...Transfer Function</a:t>
            </a:r>
          </a:p>
          <a:p>
            <a:pPr eaLnBrk="1" hangingPunct="1"/>
            <a:endParaRPr lang="en-US" sz="2000" i="1" dirty="0"/>
          </a:p>
        </p:txBody>
      </p:sp>
      <p:sp>
        <p:nvSpPr>
          <p:cNvPr id="17" name="Rectangle 16"/>
          <p:cNvSpPr/>
          <p:nvPr/>
        </p:nvSpPr>
        <p:spPr>
          <a:xfrm>
            <a:off x="4267200" y="5410200"/>
            <a:ext cx="4348333"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defRPr/>
            </a:pPr>
            <a:r>
              <a:rPr lang="en-US" sz="1800" u="sng" dirty="0"/>
              <a:t>Question:</a:t>
            </a:r>
            <a:r>
              <a:rPr lang="en-US" sz="1800" b="0" dirty="0"/>
              <a:t> what do you notice when viewing chromosomes from the side? </a:t>
            </a:r>
          </a:p>
        </p:txBody>
      </p:sp>
      <p:sp>
        <p:nvSpPr>
          <p:cNvPr id="8" name="Rectangle 7"/>
          <p:cNvSpPr/>
          <p:nvPr/>
        </p:nvSpPr>
        <p:spPr>
          <a:xfrm>
            <a:off x="9448800" y="5367337"/>
            <a:ext cx="6172200" cy="14906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a:solidFill>
                  <a:srgbClr val="000000"/>
                </a:solidFill>
              </a:rPr>
              <a:t>Optional Task 1</a:t>
            </a:r>
            <a:r>
              <a:rPr lang="en-US" sz="1800" b="0">
                <a:solidFill>
                  <a:srgbClr val="000000"/>
                </a:solidFill>
              </a:rPr>
              <a:t> </a:t>
            </a:r>
            <a:r>
              <a:rPr lang="en-US" sz="1800" b="0">
                <a:solidFill>
                  <a:srgbClr val="FF0000"/>
                </a:solidFill>
              </a:rPr>
              <a:t>(if your computer is strong enough…): </a:t>
            </a:r>
            <a:br>
              <a:rPr lang="en-US" sz="1800" b="0">
                <a:solidFill>
                  <a:srgbClr val="000000"/>
                </a:solidFill>
              </a:rPr>
            </a:br>
            <a:r>
              <a:rPr lang="en-US" sz="1800" b="0">
                <a:solidFill>
                  <a:srgbClr val="000000"/>
                </a:solidFill>
              </a:rPr>
              <a:t>open </a:t>
            </a:r>
            <a:r>
              <a:rPr lang="en-US" sz="1800">
                <a:solidFill>
                  <a:srgbClr val="000000"/>
                </a:solidFill>
              </a:rPr>
              <a:t>“../zebrafish_wholefish_neurons.tif”</a:t>
            </a:r>
          </a:p>
          <a:p>
            <a:pPr>
              <a:defRPr/>
            </a:pPr>
            <a:r>
              <a:rPr lang="en-US" sz="1800" b="0">
                <a:solidFill>
                  <a:srgbClr val="000000"/>
                </a:solidFill>
                <a:cs typeface="Arial" charset="0"/>
              </a:rPr>
              <a:t>and/or </a:t>
            </a:r>
            <a:r>
              <a:rPr lang="en-US" sz="1800">
                <a:solidFill>
                  <a:srgbClr val="000000"/>
                </a:solidFill>
                <a:cs typeface="Arial" charset="0"/>
              </a:rPr>
              <a:t>“../</a:t>
            </a:r>
            <a:r>
              <a:rPr lang="en-US" sz="1800">
                <a:solidFill>
                  <a:schemeClr val="tx1"/>
                </a:solidFill>
                <a:cs typeface="Arial" charset="0"/>
              </a:rPr>
              <a:t>egg-chambers_3d.lsm</a:t>
            </a:r>
            <a:r>
              <a:rPr lang="en-US" sz="1800">
                <a:solidFill>
                  <a:srgbClr val="000000"/>
                </a:solidFill>
                <a:cs typeface="Arial" charset="0"/>
              </a:rPr>
              <a:t>”</a:t>
            </a:r>
            <a:endParaRPr lang="en-US" sz="1600">
              <a:solidFill>
                <a:srgbClr val="000000"/>
              </a:solidFill>
            </a:endParaRPr>
          </a:p>
          <a:p>
            <a:pPr>
              <a:defRPr/>
            </a:pPr>
            <a:r>
              <a:rPr lang="en-US" sz="1800" b="0">
                <a:solidFill>
                  <a:srgbClr val="000000"/>
                </a:solidFill>
              </a:rPr>
              <a:t>make movie </a:t>
            </a:r>
            <a:r>
              <a:rPr lang="en-US" sz="1800" i="1">
                <a:solidFill>
                  <a:srgbClr val="000000"/>
                </a:solidFill>
              </a:rPr>
              <a:t>(3D Viewer: View..Record 360 deg rotation)</a:t>
            </a:r>
          </a:p>
          <a:p>
            <a:pPr>
              <a:defRPr/>
            </a:pPr>
            <a:r>
              <a:rPr lang="en-US" sz="1800" b="0">
                <a:solidFill>
                  <a:srgbClr val="000000"/>
                </a:solidFill>
              </a:rPr>
              <a:t>save movie </a:t>
            </a:r>
            <a:r>
              <a:rPr lang="en-US" sz="1800" i="1">
                <a:solidFill>
                  <a:srgbClr val="000000"/>
                </a:solidFill>
              </a:rPr>
              <a:t>(File..Save As..Avi)</a:t>
            </a:r>
          </a:p>
        </p:txBody>
      </p:sp>
      <p:pic>
        <p:nvPicPr>
          <p:cNvPr id="11" name="zebrafish_wholefish_neurons.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9525000" y="2590800"/>
            <a:ext cx="3581400" cy="2470150"/>
          </a:xfrm>
          <a:prstGeom prst="rect">
            <a:avLst/>
          </a:prstGeom>
          <a:noFill/>
          <a:ln w="9525">
            <a:noFill/>
            <a:miter lim="800000"/>
            <a:headEnd/>
            <a:tailEnd/>
          </a:ln>
        </p:spPr>
      </p:pic>
      <p:pic>
        <p:nvPicPr>
          <p:cNvPr id="44039" name="Picture 2"/>
          <p:cNvPicPr>
            <a:picLocks noChangeAspect="1" noChangeArrowheads="1"/>
          </p:cNvPicPr>
          <p:nvPr/>
        </p:nvPicPr>
        <p:blipFill>
          <a:blip r:embed="rId6" cstate="print"/>
          <a:srcRect/>
          <a:stretch>
            <a:fillRect/>
          </a:stretch>
        </p:blipFill>
        <p:spPr bwMode="auto">
          <a:xfrm>
            <a:off x="7010400" y="2667000"/>
            <a:ext cx="1790700" cy="2152650"/>
          </a:xfrm>
          <a:prstGeom prst="rect">
            <a:avLst/>
          </a:prstGeom>
          <a:noFill/>
          <a:ln w="9525">
            <a:noFill/>
            <a:miter lim="800000"/>
            <a:headEnd/>
            <a:tailEnd/>
          </a:ln>
        </p:spPr>
      </p:pic>
      <p:cxnSp>
        <p:nvCxnSpPr>
          <p:cNvPr id="12" name="Straight Arrow Connector 11"/>
          <p:cNvCxnSpPr/>
          <p:nvPr/>
        </p:nvCxnSpPr>
        <p:spPr>
          <a:xfrm>
            <a:off x="4343400" y="1828800"/>
            <a:ext cx="2667000" cy="2438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0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Colocalisation</a:t>
            </a:r>
            <a:endParaRPr lang="en-US" dirty="0"/>
          </a:p>
        </p:txBody>
      </p:sp>
      <p:pic>
        <p:nvPicPr>
          <p:cNvPr id="94209" name="Picture 1"/>
          <p:cNvPicPr>
            <a:picLocks noChangeAspect="1" noChangeArrowheads="1"/>
          </p:cNvPicPr>
          <p:nvPr/>
        </p:nvPicPr>
        <p:blipFill>
          <a:blip r:embed="rId3" cstate="print"/>
          <a:srcRect/>
          <a:stretch>
            <a:fillRect/>
          </a:stretch>
        </p:blipFill>
        <p:spPr bwMode="auto">
          <a:xfrm>
            <a:off x="533400" y="1600200"/>
            <a:ext cx="4038600" cy="4038600"/>
          </a:xfrm>
          <a:prstGeom prst="rect">
            <a:avLst/>
          </a:prstGeom>
          <a:noFill/>
          <a:ln w="9525">
            <a:noFill/>
            <a:miter lim="800000"/>
            <a:headEnd/>
            <a:tailEnd/>
          </a:ln>
          <a:effectLst/>
        </p:spPr>
      </p:pic>
      <p:sp>
        <p:nvSpPr>
          <p:cNvPr id="4" name="Rectangle 3"/>
          <p:cNvSpPr txBox="1">
            <a:spLocks/>
          </p:cNvSpPr>
          <p:nvPr/>
        </p:nvSpPr>
        <p:spPr bwMode="auto">
          <a:xfrm>
            <a:off x="4724400" y="1600200"/>
            <a:ext cx="41910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a:lnSpc>
                <a:spcPct val="80000"/>
              </a:lnSpc>
              <a:spcBef>
                <a:spcPct val="20000"/>
              </a:spcBef>
              <a:buFont typeface="Arial"/>
              <a:buChar char="•"/>
            </a:pPr>
            <a:r>
              <a:rPr lang="en-US" sz="1600" b="0" dirty="0">
                <a:latin typeface="+mn-lt"/>
              </a:rPr>
              <a:t>One often is interested whether two proteins are localized on the same intracellular compartment.</a:t>
            </a:r>
          </a:p>
          <a:p>
            <a:pPr marL="285750" lvl="0" indent="-285750">
              <a:lnSpc>
                <a:spcPct val="80000"/>
              </a:lnSpc>
              <a:spcBef>
                <a:spcPct val="20000"/>
              </a:spcBef>
              <a:buFont typeface="Arial"/>
              <a:buChar char="•"/>
            </a:pPr>
            <a:r>
              <a:rPr kumimoji="0" lang="en-US" sz="1600" b="0" i="0" u="none" strike="noStrike" kern="1200" cap="none" spc="0" normalizeH="0" baseline="0" noProof="0" dirty="0">
                <a:ln>
                  <a:noFill/>
                </a:ln>
                <a:effectLst/>
                <a:uLnTx/>
                <a:uFillTx/>
                <a:latin typeface="+mn-lt"/>
                <a:ea typeface="+mn-ea"/>
                <a:cs typeface="+mn-cs"/>
              </a:rPr>
              <a:t>The quantification</a:t>
            </a:r>
            <a:r>
              <a:rPr kumimoji="0" lang="en-US" sz="1600" b="0" i="0" u="none" strike="noStrike" kern="1200" cap="none" spc="0" normalizeH="0" noProof="0" dirty="0">
                <a:ln>
                  <a:noFill/>
                </a:ln>
                <a:effectLst/>
                <a:uLnTx/>
                <a:uFillTx/>
                <a:latin typeface="+mn-lt"/>
                <a:ea typeface="+mn-ea"/>
                <a:cs typeface="+mn-cs"/>
              </a:rPr>
              <a:t> of such “co-localization” images is not trivial and there exist many methods.</a:t>
            </a:r>
          </a:p>
          <a:p>
            <a:pPr marL="285750" indent="-285750">
              <a:lnSpc>
                <a:spcPct val="80000"/>
              </a:lnSpc>
              <a:spcBef>
                <a:spcPct val="20000"/>
              </a:spcBef>
              <a:buFont typeface="Arial"/>
              <a:buChar char="•"/>
            </a:pPr>
            <a:r>
              <a:rPr lang="en-US" sz="1600" b="0" baseline="0" dirty="0">
                <a:latin typeface="+mn-lt"/>
              </a:rPr>
              <a:t>A</a:t>
            </a:r>
            <a:r>
              <a:rPr lang="en-US" sz="1600" b="0" dirty="0">
                <a:latin typeface="+mn-lt"/>
              </a:rPr>
              <a:t> good review is: </a:t>
            </a:r>
            <a:br>
              <a:rPr lang="en-US" sz="1600" b="0" dirty="0">
                <a:latin typeface="+mn-lt"/>
              </a:rPr>
            </a:br>
            <a:r>
              <a:rPr lang="en-US" sz="1600" b="0" dirty="0">
                <a:latin typeface="+mn-lt"/>
              </a:rPr>
              <a:t>Journal of Microscopy, Vol. 224, 2006, pp. 213–232. A guided tour into subcellular </a:t>
            </a:r>
            <a:r>
              <a:rPr lang="en-US" sz="1600" b="0" dirty="0" err="1">
                <a:latin typeface="+mn-lt"/>
              </a:rPr>
              <a:t>colocalization</a:t>
            </a:r>
            <a:r>
              <a:rPr lang="en-US" sz="1600" b="0" dirty="0">
                <a:latin typeface="+mn-lt"/>
              </a:rPr>
              <a:t> analysis in light microscopy. </a:t>
            </a:r>
            <a:br>
              <a:rPr lang="en-US" sz="1600" b="0" dirty="0">
                <a:latin typeface="+mn-lt"/>
              </a:rPr>
            </a:br>
            <a:r>
              <a:rPr lang="en-US" sz="1600" b="0" dirty="0">
                <a:latin typeface="+mn-lt"/>
              </a:rPr>
              <a:t>S. B O LT E &amp; F. P. C O R D E L I </a:t>
            </a:r>
            <a:r>
              <a:rPr lang="en-US" sz="1600" b="0" dirty="0" err="1">
                <a:latin typeface="+mn-lt"/>
              </a:rPr>
              <a:t>È</a:t>
            </a:r>
            <a:r>
              <a:rPr lang="en-US" sz="1600" b="0" dirty="0">
                <a:latin typeface="+mn-lt"/>
              </a:rPr>
              <a:t> R E S</a:t>
            </a:r>
          </a:p>
          <a:p>
            <a:pPr marL="285750" indent="-285750">
              <a:lnSpc>
                <a:spcPct val="80000"/>
              </a:lnSpc>
              <a:spcBef>
                <a:spcPct val="20000"/>
              </a:spcBef>
              <a:buFont typeface="Arial"/>
              <a:buChar char="•"/>
            </a:pPr>
            <a:r>
              <a:rPr lang="en-US" sz="1600" b="0" dirty="0">
                <a:latin typeface="+mn-lt"/>
              </a:rPr>
              <a:t>In the following we will only discuss pixel/object based co-</a:t>
            </a:r>
            <a:r>
              <a:rPr lang="en-US" sz="1600" b="0" dirty="0" err="1">
                <a:latin typeface="+mn-lt"/>
              </a:rPr>
              <a:t>localisation</a:t>
            </a:r>
            <a:r>
              <a:rPr lang="en-US" sz="1600" b="0" dirty="0">
                <a:latin typeface="+mn-lt"/>
              </a:rPr>
              <a:t> measurements (as these are the easiest to interpret).</a:t>
            </a:r>
          </a:p>
          <a:p>
            <a:pPr marL="285750" indent="-285750">
              <a:lnSpc>
                <a:spcPct val="80000"/>
              </a:lnSpc>
              <a:spcBef>
                <a:spcPct val="20000"/>
              </a:spcBef>
              <a:buFont typeface="Arial"/>
              <a:buChar char="•"/>
            </a:pPr>
            <a:endParaRPr lang="en-US" sz="1600" b="0" dirty="0">
              <a:latin typeface="+mn-lt"/>
            </a:endParaRPr>
          </a:p>
          <a:p>
            <a:pPr marL="285750" indent="-285750">
              <a:lnSpc>
                <a:spcPct val="80000"/>
              </a:lnSpc>
              <a:spcBef>
                <a:spcPct val="20000"/>
              </a:spcBef>
              <a:buFont typeface="Arial"/>
              <a:buChar char="•"/>
            </a:pPr>
            <a:endParaRPr kumimoji="0" lang="en-US" sz="1600" b="0" i="0" u="none" strike="noStrike" kern="1200" cap="none" spc="0" normalizeH="0" baseline="0" noProof="0" dirty="0">
              <a:ln>
                <a:noFill/>
              </a:ln>
              <a:effectLst/>
              <a:uLnTx/>
              <a:uFillTx/>
              <a:latin typeface="+mn-lt"/>
              <a:ea typeface="+mn-ea"/>
              <a:cs typeface="+mn-cs"/>
            </a:endParaRPr>
          </a:p>
        </p:txBody>
      </p:sp>
      <p:sp>
        <p:nvSpPr>
          <p:cNvPr id="3" name="Rectangle 2"/>
          <p:cNvSpPr/>
          <p:nvPr/>
        </p:nvSpPr>
        <p:spPr>
          <a:xfrm>
            <a:off x="457200" y="5715000"/>
            <a:ext cx="4572000" cy="368819"/>
          </a:xfrm>
          <a:prstGeom prst="rect">
            <a:avLst/>
          </a:prstGeom>
        </p:spPr>
        <p:txBody>
          <a:bodyPr>
            <a:spAutoFit/>
          </a:bodyPr>
          <a:lstStyle/>
          <a:p>
            <a:pPr lvl="0">
              <a:lnSpc>
                <a:spcPct val="80000"/>
              </a:lnSpc>
              <a:spcBef>
                <a:spcPct val="20000"/>
              </a:spcBef>
            </a:pPr>
            <a:r>
              <a:rPr lang="en-US" sz="1100" b="0" dirty="0" err="1"/>
              <a:t>HeLa</a:t>
            </a:r>
            <a:r>
              <a:rPr lang="en-US" sz="1100" b="0" dirty="0"/>
              <a:t> cells with two proteins of the secretory pathway in conditions where the Golgi is fragmented. (Christian </a:t>
            </a:r>
            <a:r>
              <a:rPr lang="en-US" sz="1100" b="0" dirty="0" err="1"/>
              <a:t>Schuberth</a:t>
            </a:r>
            <a:r>
              <a:rPr lang="en-US" sz="1100" b="0" dirty="0"/>
              <a:t>, EMBL)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638800" cy="1143000"/>
          </a:xfrm>
        </p:spPr>
        <p:txBody>
          <a:bodyPr/>
          <a:lstStyle/>
          <a:p>
            <a:r>
              <a:rPr lang="en-US" sz="3200" dirty="0"/>
              <a:t>Pixel based co-localization</a:t>
            </a:r>
          </a:p>
        </p:txBody>
      </p:sp>
      <p:sp>
        <p:nvSpPr>
          <p:cNvPr id="4" name="Rectangle 3"/>
          <p:cNvSpPr txBox="1">
            <a:spLocks/>
          </p:cNvSpPr>
          <p:nvPr/>
        </p:nvSpPr>
        <p:spPr bwMode="auto">
          <a:xfrm>
            <a:off x="76200" y="1143000"/>
            <a:ext cx="8915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Open “../</a:t>
            </a:r>
            <a:r>
              <a:rPr kumimoji="0" lang="en-US" sz="1600" b="0" i="0" u="none" strike="noStrike" kern="1200" cap="none" spc="0" normalizeH="0" baseline="0" noProof="0" dirty="0" err="1">
                <a:ln>
                  <a:noFill/>
                </a:ln>
                <a:solidFill>
                  <a:schemeClr val="tx1"/>
                </a:solidFill>
                <a:effectLst/>
                <a:uLnTx/>
                <a:uFillTx/>
                <a:latin typeface="+mn-lt"/>
                <a:ea typeface="+mn-ea"/>
                <a:cs typeface="+mn-cs"/>
              </a:rPr>
              <a:t>colocalisation</a:t>
            </a:r>
            <a:r>
              <a:rPr lang="en-US" sz="1600" b="0" dirty="0">
                <a:latin typeface="+mn-lt"/>
              </a:rPr>
              <a:t>/1_GalNAc-GFP</a:t>
            </a:r>
            <a:r>
              <a:rPr kumimoji="0" lang="en-US" sz="1600" b="0" i="0" u="none" strike="noStrike" kern="1200" cap="none" spc="0" normalizeH="0" baseline="0" noProof="0" dirty="0">
                <a:ln>
                  <a:noFill/>
                </a:ln>
                <a:solidFill>
                  <a:schemeClr val="tx1"/>
                </a:solidFill>
                <a:effectLst/>
                <a:uLnTx/>
                <a:uFillTx/>
                <a:latin typeface="+mn-lt"/>
                <a:ea typeface="+mn-ea"/>
                <a:cs typeface="+mn-cs"/>
              </a:rPr>
              <a:t>” and </a:t>
            </a:r>
            <a:r>
              <a:rPr lang="en-US" sz="1600" b="0" dirty="0">
                <a:latin typeface="+mn-lt"/>
              </a:rPr>
              <a:t>“../</a:t>
            </a:r>
            <a:r>
              <a:rPr lang="en-US" sz="1600" b="0" dirty="0" err="1">
                <a:latin typeface="+mn-lt"/>
              </a:rPr>
              <a:t>colocalisation</a:t>
            </a:r>
            <a:r>
              <a:rPr lang="en-US" sz="1600" b="0" dirty="0">
                <a:latin typeface="+mn-lt"/>
              </a:rPr>
              <a:t>/1_AB2-COP1”</a:t>
            </a:r>
          </a:p>
          <a:p>
            <a:pPr marL="342900" indent="-342900">
              <a:lnSpc>
                <a:spcPct val="80000"/>
              </a:lnSpc>
              <a:spcBef>
                <a:spcPct val="20000"/>
              </a:spcBef>
              <a:buFont typeface="Arial" charset="0"/>
              <a:buChar char="•"/>
            </a:pPr>
            <a:r>
              <a:rPr lang="en-US" sz="1600" b="0" dirty="0">
                <a:solidFill>
                  <a:srgbClr val="000000"/>
                </a:solidFill>
                <a:latin typeface="+mn-lt"/>
              </a:rPr>
              <a:t>Threshold the two individual images </a:t>
            </a:r>
            <a:r>
              <a:rPr lang="en-US" sz="1600" i="1" dirty="0">
                <a:solidFill>
                  <a:srgbClr val="000000"/>
                </a:solidFill>
                <a:latin typeface="+mn-lt"/>
              </a:rPr>
              <a:t>(Image..Adjust..Threshold)</a:t>
            </a:r>
          </a:p>
          <a:p>
            <a:pPr marL="800100" lvl="1" indent="-342900">
              <a:lnSpc>
                <a:spcPct val="80000"/>
              </a:lnSpc>
              <a:spcBef>
                <a:spcPct val="20000"/>
              </a:spcBef>
              <a:buFont typeface="Arial" charset="0"/>
              <a:buChar char="•"/>
            </a:pPr>
            <a:r>
              <a:rPr lang="en-US" sz="1600" b="0" dirty="0">
                <a:solidFill>
                  <a:srgbClr val="000000"/>
                </a:solidFill>
                <a:latin typeface="+mn-lt"/>
              </a:rPr>
              <a:t>Check </a:t>
            </a:r>
            <a:r>
              <a:rPr lang="en-US" sz="1600" dirty="0">
                <a:solidFill>
                  <a:srgbClr val="000000"/>
                </a:solidFill>
                <a:latin typeface="+mn-lt"/>
              </a:rPr>
              <a:t>Dark background</a:t>
            </a:r>
            <a:endParaRPr lang="en-US" sz="1600" b="0" dirty="0">
              <a:solidFill>
                <a:srgbClr val="000000"/>
              </a:solidFill>
              <a:latin typeface="+mn-lt"/>
            </a:endParaRPr>
          </a:p>
          <a:p>
            <a:pPr marL="800100" lvl="1" indent="-342900">
              <a:lnSpc>
                <a:spcPct val="80000"/>
              </a:lnSpc>
              <a:spcBef>
                <a:spcPct val="20000"/>
              </a:spcBef>
              <a:buFont typeface="Arial" charset="0"/>
              <a:buChar char="•"/>
            </a:pPr>
            <a:r>
              <a:rPr kumimoji="0" lang="en-US" sz="1600" b="0" u="none" strike="noStrike" kern="1200" cap="none" spc="0" normalizeH="0" baseline="0" noProof="0" dirty="0">
                <a:ln>
                  <a:noFill/>
                </a:ln>
                <a:solidFill>
                  <a:srgbClr val="000000"/>
                </a:solidFill>
                <a:effectLst/>
                <a:uLnTx/>
                <a:uFillTx/>
                <a:latin typeface="+mn-lt"/>
                <a:ea typeface="+mn-ea"/>
                <a:cs typeface="+mn-cs"/>
              </a:rPr>
              <a:t>Click </a:t>
            </a:r>
            <a:r>
              <a:rPr kumimoji="0" lang="en-US" sz="1600" u="none" strike="noStrike" kern="1200" cap="none" spc="0" normalizeH="0" baseline="0" noProof="0" dirty="0">
                <a:ln>
                  <a:noFill/>
                </a:ln>
                <a:solidFill>
                  <a:srgbClr val="000000"/>
                </a:solidFill>
                <a:effectLst/>
                <a:uLnTx/>
                <a:uFillTx/>
                <a:latin typeface="+mn-lt"/>
                <a:ea typeface="+mn-ea"/>
                <a:cs typeface="+mn-cs"/>
              </a:rPr>
              <a:t>Apply</a:t>
            </a:r>
            <a:endParaRPr kumimoji="0" lang="en-US" sz="160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pPr>
            <a:r>
              <a:rPr lang="en-US" sz="1600" b="0" dirty="0">
                <a:latin typeface="+mn-lt"/>
              </a:rPr>
              <a:t>D</a:t>
            </a:r>
            <a:r>
              <a:rPr kumimoji="0" lang="en-US" sz="1600" b="0" i="0" u="none" strike="noStrike" kern="1200" cap="none" spc="0" normalizeH="0" baseline="0" noProof="0" dirty="0" err="1">
                <a:ln>
                  <a:noFill/>
                </a:ln>
                <a:solidFill>
                  <a:schemeClr val="tx1"/>
                </a:solidFill>
                <a:effectLst/>
                <a:uLnTx/>
                <a:uFillTx/>
                <a:latin typeface="+mn-lt"/>
                <a:ea typeface="+mn-ea"/>
                <a:cs typeface="+mn-cs"/>
              </a:rPr>
              <a:t>ivide</a:t>
            </a:r>
            <a:r>
              <a:rPr kumimoji="0" lang="en-US" sz="1600" b="0" i="0" u="none" strike="noStrike" kern="1200" cap="none" spc="0" normalizeH="0" noProof="0" dirty="0">
                <a:ln>
                  <a:noFill/>
                </a:ln>
                <a:solidFill>
                  <a:schemeClr val="tx1"/>
                </a:solidFill>
                <a:effectLst/>
                <a:uLnTx/>
                <a:uFillTx/>
                <a:latin typeface="+mn-lt"/>
                <a:ea typeface="+mn-ea"/>
                <a:cs typeface="+mn-cs"/>
              </a:rPr>
              <a:t> images by 255 to set object pixels to 1 </a:t>
            </a:r>
            <a:r>
              <a:rPr lang="en-US" sz="1600" i="1" dirty="0">
                <a:solidFill>
                  <a:srgbClr val="000000"/>
                </a:solidFill>
                <a:latin typeface="+mn-lt"/>
              </a:rPr>
              <a:t>(Process..Math..Divide)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Create</a:t>
            </a:r>
            <a:r>
              <a:rPr kumimoji="0" lang="en-US" sz="1600" b="0" i="0" u="none" strike="noStrike" kern="1200" cap="none" spc="0" normalizeH="0" noProof="0" dirty="0">
                <a:ln>
                  <a:noFill/>
                </a:ln>
                <a:solidFill>
                  <a:schemeClr val="tx1"/>
                </a:solidFill>
                <a:effectLst/>
                <a:uLnTx/>
                <a:uFillTx/>
                <a:latin typeface="+mn-lt"/>
                <a:ea typeface="+mn-ea"/>
                <a:cs typeface="+mn-cs"/>
              </a:rPr>
              <a:t> </a:t>
            </a:r>
            <a:r>
              <a:rPr kumimoji="0" lang="en-US" sz="1600" b="0" i="0" u="none" strike="noStrike" kern="1200" cap="none" spc="0" normalizeH="0" baseline="0" noProof="0" dirty="0">
                <a:ln>
                  <a:noFill/>
                </a:ln>
                <a:solidFill>
                  <a:schemeClr val="tx1"/>
                </a:solidFill>
                <a:effectLst/>
                <a:uLnTx/>
                <a:uFillTx/>
                <a:latin typeface="+mn-lt"/>
                <a:ea typeface="+mn-ea"/>
                <a:cs typeface="+mn-cs"/>
              </a:rPr>
              <a:t>co-localization image by multiplying the two images </a:t>
            </a:r>
            <a:r>
              <a:rPr kumimoji="0" lang="en-US" sz="1600" b="1" i="1" u="none" strike="noStrike" kern="1200" cap="none" spc="0" normalizeH="0" baseline="0" noProof="0" dirty="0">
                <a:ln>
                  <a:noFill/>
                </a:ln>
                <a:solidFill>
                  <a:schemeClr val="tx1"/>
                </a:solidFill>
                <a:effectLst/>
                <a:uLnTx/>
                <a:uFillTx/>
                <a:latin typeface="+mn-lt"/>
                <a:ea typeface="+mn-ea"/>
                <a:cs typeface="+mn-cs"/>
              </a:rPr>
              <a:t>(Process..Image Calculator..Multiply)</a:t>
            </a:r>
          </a:p>
          <a:p>
            <a:pPr marL="342900" indent="-342900">
              <a:lnSpc>
                <a:spcPct val="80000"/>
              </a:lnSpc>
              <a:spcBef>
                <a:spcPct val="20000"/>
              </a:spcBef>
              <a:buFont typeface="Arial" charset="0"/>
              <a:buChar char="•"/>
              <a:defRPr/>
            </a:pPr>
            <a:r>
              <a:rPr kumimoji="0" lang="en-US" sz="1600" b="0" i="0" u="none" strike="noStrike" kern="1200" cap="none" spc="0" normalizeH="0" baseline="0" noProof="0" dirty="0">
                <a:ln>
                  <a:noFill/>
                </a:ln>
                <a:solidFill>
                  <a:schemeClr val="tx1"/>
                </a:solidFill>
                <a:effectLst/>
                <a:uLnTx/>
                <a:uFillTx/>
                <a:latin typeface="+mn-lt"/>
                <a:ea typeface="+mn-ea"/>
                <a:cs typeface="+mn-cs"/>
              </a:rPr>
              <a:t>Measure overlap:</a:t>
            </a:r>
          </a:p>
          <a:p>
            <a:pPr marL="800100" lvl="1"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Select measurement “Integrated Density” </a:t>
            </a:r>
            <a:r>
              <a:rPr kumimoji="0" lang="en-US" sz="1600" b="1" i="1" u="none" strike="noStrike" kern="1200" cap="none" spc="0" normalizeH="0" baseline="0" noProof="0" dirty="0">
                <a:ln>
                  <a:noFill/>
                </a:ln>
                <a:solidFill>
                  <a:schemeClr val="tx1"/>
                </a:solidFill>
                <a:effectLst/>
                <a:uLnTx/>
                <a:uFillTx/>
                <a:latin typeface="+mn-lt"/>
                <a:ea typeface="+mn-ea"/>
                <a:cs typeface="+mn-cs"/>
              </a:rPr>
              <a:t>(Analyze..Set Measurements)</a:t>
            </a:r>
          </a:p>
          <a:p>
            <a:pPr marL="800100" lvl="1"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Measure all 3 images </a:t>
            </a:r>
            <a:r>
              <a:rPr kumimoji="0" lang="en-US" sz="1600" b="1" i="1" u="none" strike="noStrike" kern="1200" cap="none" spc="0" normalizeH="0" baseline="0" noProof="0" dirty="0">
                <a:ln>
                  <a:noFill/>
                </a:ln>
                <a:solidFill>
                  <a:schemeClr val="tx1"/>
                </a:solidFill>
                <a:effectLst/>
                <a:uLnTx/>
                <a:uFillTx/>
                <a:latin typeface="+mn-lt"/>
                <a:ea typeface="+mn-ea"/>
                <a:cs typeface="+mn-cs"/>
              </a:rPr>
              <a:t>(Analyze..Measure)</a:t>
            </a:r>
          </a:p>
          <a:p>
            <a:pPr marL="1257300" lvl="2" indent="-342900">
              <a:lnSpc>
                <a:spcPct val="80000"/>
              </a:lnSpc>
              <a:spcBef>
                <a:spcPct val="20000"/>
              </a:spcBef>
              <a:buFont typeface="Arial" charset="0"/>
              <a:buChar char="•"/>
            </a:pPr>
            <a:r>
              <a:rPr lang="en-US" sz="1600" noProof="0" dirty="0" err="1">
                <a:latin typeface="+mn-lt"/>
              </a:rPr>
              <a:t>RawIntDen</a:t>
            </a:r>
            <a:r>
              <a:rPr lang="en-US" sz="1600" b="0" noProof="0" dirty="0">
                <a:latin typeface="+mn-lt"/>
              </a:rPr>
              <a:t> gives you the number of object pixels</a:t>
            </a:r>
            <a:endParaRPr kumimoji="0" lang="en-US" sz="1600" b="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defRPr/>
            </a:pPr>
            <a:r>
              <a:rPr kumimoji="0" lang="en-US" sz="1600" b="0" i="0" u="none" strike="noStrike" kern="1200" cap="none" spc="0" normalizeH="0" baseline="0" noProof="0" dirty="0">
                <a:ln>
                  <a:noFill/>
                </a:ln>
                <a:effectLst/>
                <a:uLnTx/>
                <a:uFillTx/>
                <a:latin typeface="+mn-lt"/>
                <a:ea typeface="+mn-ea"/>
                <a:cs typeface="+mn-cs"/>
              </a:rPr>
              <a:t>Divide</a:t>
            </a:r>
            <a:r>
              <a:rPr kumimoji="0" lang="en-US" sz="1600" b="0" i="0" u="none" strike="noStrike" kern="1200" cap="none" spc="0" normalizeH="0" noProof="0" dirty="0">
                <a:ln>
                  <a:noFill/>
                </a:ln>
                <a:effectLst/>
                <a:uLnTx/>
                <a:uFillTx/>
                <a:latin typeface="+mn-lt"/>
                <a:ea typeface="+mn-ea"/>
                <a:cs typeface="+mn-cs"/>
              </a:rPr>
              <a:t> the number of objects pixels of the overlap image by either image 1 or image 2 to get the respective co-localizations</a:t>
            </a:r>
            <a:endParaRPr kumimoji="0" lang="en-US" sz="1600" b="0" i="0" u="none" strike="noStrike" kern="1200" cap="none" spc="0" normalizeH="0" baseline="0" noProof="0" dirty="0">
              <a:ln>
                <a:noFill/>
              </a:ln>
              <a:effectLst/>
              <a:uLnTx/>
              <a:uFillTx/>
              <a:latin typeface="+mn-lt"/>
              <a:ea typeface="+mn-ea"/>
              <a:cs typeface="+mn-cs"/>
            </a:endParaRPr>
          </a:p>
        </p:txBody>
      </p:sp>
      <p:sp>
        <p:nvSpPr>
          <p:cNvPr id="5" name="TextBox 4"/>
          <p:cNvSpPr txBox="1"/>
          <p:nvPr/>
        </p:nvSpPr>
        <p:spPr>
          <a:xfrm>
            <a:off x="381000" y="4343400"/>
            <a:ext cx="822960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 1</a:t>
            </a:r>
            <a:r>
              <a:rPr lang="en-US" sz="1600" dirty="0">
                <a:solidFill>
                  <a:srgbClr val="000000"/>
                </a:solidFill>
              </a:rPr>
              <a:t>: </a:t>
            </a:r>
            <a:r>
              <a:rPr lang="en-US" sz="1600" b="0" dirty="0">
                <a:solidFill>
                  <a:srgbClr val="000000"/>
                </a:solidFill>
              </a:rPr>
              <a:t>what is the co-localization of </a:t>
            </a:r>
            <a:r>
              <a:rPr lang="en-US" sz="1600" b="0" dirty="0"/>
              <a:t>1_GalNAc-GFP</a:t>
            </a:r>
            <a:r>
              <a:rPr lang="en-US" sz="1600" b="0" dirty="0">
                <a:solidFill>
                  <a:srgbClr val="000000"/>
                </a:solidFill>
              </a:rPr>
              <a:t> with </a:t>
            </a:r>
            <a:r>
              <a:rPr lang="en-US" sz="1600" b="0" dirty="0"/>
              <a:t>1_AB2-COP1</a:t>
            </a:r>
            <a:r>
              <a:rPr lang="en-US" sz="1600" b="0" dirty="0">
                <a:solidFill>
                  <a:srgbClr val="000000"/>
                </a:solidFill>
              </a:rPr>
              <a:t>?</a:t>
            </a:r>
          </a:p>
          <a:p>
            <a:pPr>
              <a:defRPr/>
            </a:pPr>
            <a:r>
              <a:rPr lang="en-US" sz="1600" u="sng" dirty="0">
                <a:solidFill>
                  <a:srgbClr val="000000"/>
                </a:solidFill>
              </a:rPr>
              <a:t>Question 2</a:t>
            </a:r>
            <a:r>
              <a:rPr lang="en-US" sz="1600" dirty="0">
                <a:solidFill>
                  <a:srgbClr val="000000"/>
                </a:solidFill>
              </a:rPr>
              <a:t>: </a:t>
            </a:r>
            <a:r>
              <a:rPr lang="en-US" sz="1600" b="0" dirty="0">
                <a:solidFill>
                  <a:srgbClr val="000000"/>
                </a:solidFill>
              </a:rPr>
              <a:t>what is the co-localization of </a:t>
            </a:r>
            <a:r>
              <a:rPr lang="en-US" sz="1600" b="0" dirty="0"/>
              <a:t>1_AB2-COP1</a:t>
            </a:r>
            <a:r>
              <a:rPr lang="en-US" sz="1600" b="0" dirty="0">
                <a:solidFill>
                  <a:srgbClr val="000000"/>
                </a:solidFill>
              </a:rPr>
              <a:t> with </a:t>
            </a:r>
            <a:r>
              <a:rPr lang="en-US" sz="1600" b="0" dirty="0"/>
              <a:t>1_GalNAc-GFP</a:t>
            </a:r>
            <a:r>
              <a:rPr lang="en-US" sz="1600" b="0" dirty="0">
                <a:solidFill>
                  <a:srgbClr val="000000"/>
                </a:solidFill>
              </a:rPr>
              <a:t> ?</a:t>
            </a:r>
          </a:p>
          <a:p>
            <a:pPr>
              <a:defRPr/>
            </a:pPr>
            <a:r>
              <a:rPr lang="en-US" sz="1600" u="sng" dirty="0">
                <a:solidFill>
                  <a:srgbClr val="000000"/>
                </a:solidFill>
              </a:rPr>
              <a:t>Optional Task 1</a:t>
            </a:r>
            <a:r>
              <a:rPr lang="en-US" sz="1600" dirty="0">
                <a:solidFill>
                  <a:srgbClr val="000000"/>
                </a:solidFill>
              </a:rPr>
              <a:t>: </a:t>
            </a:r>
            <a:r>
              <a:rPr lang="en-US" sz="1600" b="0" dirty="0">
                <a:solidFill>
                  <a:srgbClr val="000000"/>
                </a:solidFill>
              </a:rPr>
              <a:t>also examine the images 2_GalNAc-GFP and 2_AB1-LAMP1</a:t>
            </a:r>
          </a:p>
          <a:p>
            <a:pPr>
              <a:defRPr/>
            </a:pPr>
            <a:endParaRPr lang="en-US" sz="1600" u="sng" dirty="0">
              <a:solidFill>
                <a:srgbClr val="000000"/>
              </a:solidFill>
            </a:endParaRPr>
          </a:p>
          <a:p>
            <a:pPr>
              <a:defRPr/>
            </a:pPr>
            <a:r>
              <a:rPr lang="en-US" sz="1600" u="sng" dirty="0">
                <a:solidFill>
                  <a:srgbClr val="000000"/>
                </a:solidFill>
              </a:rPr>
              <a:t>Optional Task 2</a:t>
            </a:r>
            <a:r>
              <a:rPr lang="en-US" sz="1600" dirty="0">
                <a:solidFill>
                  <a:srgbClr val="000000"/>
                </a:solidFill>
              </a:rPr>
              <a:t>: </a:t>
            </a:r>
            <a:r>
              <a:rPr lang="en-US" sz="1600" b="0" dirty="0"/>
              <a:t>Create color overlay (</a:t>
            </a:r>
            <a:r>
              <a:rPr lang="en-US" sz="1600" i="1" dirty="0">
                <a:solidFill>
                  <a:srgbClr val="000000"/>
                </a:solidFill>
              </a:rPr>
              <a:t>Image..Color..Merge Channels</a:t>
            </a:r>
            <a:r>
              <a:rPr lang="en-US" sz="1600" b="0" dirty="0"/>
              <a:t>)</a:t>
            </a:r>
          </a:p>
          <a:p>
            <a:pPr marL="800100" lvl="1" indent="-342900">
              <a:lnSpc>
                <a:spcPct val="80000"/>
              </a:lnSpc>
              <a:spcBef>
                <a:spcPct val="20000"/>
              </a:spcBef>
              <a:buFont typeface="Arial" charset="0"/>
              <a:buChar char="•"/>
            </a:pPr>
            <a:r>
              <a:rPr lang="en-US" sz="1600" b="0" dirty="0">
                <a:solidFill>
                  <a:srgbClr val="000000"/>
                </a:solidFill>
              </a:rPr>
              <a:t>Check </a:t>
            </a:r>
            <a:r>
              <a:rPr lang="en-US" sz="1600" dirty="0">
                <a:solidFill>
                  <a:srgbClr val="000000"/>
                </a:solidFill>
              </a:rPr>
              <a:t>Create Composite</a:t>
            </a:r>
          </a:p>
          <a:p>
            <a:pPr marL="800100" lvl="1" indent="-342900">
              <a:lnSpc>
                <a:spcPct val="80000"/>
              </a:lnSpc>
              <a:spcBef>
                <a:spcPct val="20000"/>
              </a:spcBef>
              <a:buFont typeface="Arial" charset="0"/>
              <a:buChar char="•"/>
            </a:pPr>
            <a:r>
              <a:rPr lang="en-US" sz="1600" b="0" dirty="0">
                <a:solidFill>
                  <a:srgbClr val="000000"/>
                </a:solidFill>
              </a:rPr>
              <a:t>Use </a:t>
            </a:r>
            <a:r>
              <a:rPr lang="en-US" sz="1600" dirty="0">
                <a:solidFill>
                  <a:srgbClr val="000000"/>
                </a:solidFill>
              </a:rPr>
              <a:t>Green</a:t>
            </a:r>
            <a:r>
              <a:rPr lang="en-US" sz="1600" b="0" dirty="0">
                <a:solidFill>
                  <a:srgbClr val="000000"/>
                </a:solidFill>
              </a:rPr>
              <a:t> and </a:t>
            </a:r>
            <a:r>
              <a:rPr lang="en-US" sz="1600" dirty="0">
                <a:solidFill>
                  <a:srgbClr val="000000"/>
                </a:solidFill>
              </a:rPr>
              <a:t>Magenta</a:t>
            </a:r>
            <a:endParaRPr lang="en-US" sz="1600" b="0" dirty="0">
              <a:solidFill>
                <a:srgbClr val="000000"/>
              </a:solidFill>
            </a:endParaRPr>
          </a:p>
          <a:p>
            <a:pPr marL="800100" lvl="1" indent="-342900">
              <a:lnSpc>
                <a:spcPct val="80000"/>
              </a:lnSpc>
              <a:spcBef>
                <a:spcPct val="20000"/>
              </a:spcBef>
              <a:buFont typeface="Arial" charset="0"/>
              <a:buChar char="•"/>
            </a:pPr>
            <a:r>
              <a:rPr lang="en-US" sz="1600" b="0" dirty="0">
                <a:solidFill>
                  <a:srgbClr val="000000"/>
                </a:solidFill>
              </a:rPr>
              <a:t>Adjust brightness of both channels </a:t>
            </a:r>
            <a:r>
              <a:rPr lang="en-US" sz="1600" b="0" dirty="0">
                <a:solidFill>
                  <a:prstClr val="black"/>
                </a:solidFill>
              </a:rPr>
              <a:t>(</a:t>
            </a:r>
            <a:r>
              <a:rPr lang="en-US" sz="1600" i="1" dirty="0">
                <a:solidFill>
                  <a:srgbClr val="000000"/>
                </a:solidFill>
              </a:rPr>
              <a:t>Image..Adjust..Brightness/Contrast</a:t>
            </a:r>
            <a:r>
              <a:rPr lang="en-US" sz="1600" b="0" dirty="0">
                <a:solidFill>
                  <a:prstClr val="black"/>
                </a:solidFill>
              </a:rPr>
              <a:t>)</a:t>
            </a:r>
            <a:endParaRPr lang="en-US" sz="1600" b="0" u="sng" dirty="0"/>
          </a:p>
          <a:p>
            <a:pPr>
              <a:defRPr/>
            </a:pPr>
            <a:r>
              <a:rPr lang="en-US" sz="1600" b="0" dirty="0">
                <a:solidFill>
                  <a:srgbClr val="000000"/>
                </a:solidFill>
              </a:rPr>
              <a:t> </a:t>
            </a:r>
          </a:p>
        </p:txBody>
      </p:sp>
      <p:pic>
        <p:nvPicPr>
          <p:cNvPr id="8" name="Picture 1"/>
          <p:cNvPicPr>
            <a:picLocks noChangeAspect="1" noChangeArrowheads="1"/>
          </p:cNvPicPr>
          <p:nvPr/>
        </p:nvPicPr>
        <p:blipFill>
          <a:blip r:embed="rId3" cstate="print"/>
          <a:srcRect/>
          <a:stretch>
            <a:fillRect/>
          </a:stretch>
        </p:blipFill>
        <p:spPr bwMode="auto">
          <a:xfrm>
            <a:off x="7010400" y="152400"/>
            <a:ext cx="1981200" cy="19812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27190" y="3907971"/>
            <a:ext cx="2476960" cy="400110"/>
          </a:xfrm>
          <a:prstGeom prst="rect">
            <a:avLst/>
          </a:prstGeom>
          <a:noFill/>
          <a:ln>
            <a:solidFill>
              <a:schemeClr val="tx1"/>
            </a:solidFill>
          </a:ln>
        </p:spPr>
        <p:txBody>
          <a:bodyPr wrap="none" rtlCol="0">
            <a:spAutoFit/>
          </a:bodyPr>
          <a:lstStyle/>
          <a:p>
            <a:r>
              <a:rPr lang="en-US" dirty="0"/>
              <a:t>Intensity threshold</a:t>
            </a:r>
          </a:p>
        </p:txBody>
      </p:sp>
      <p:sp>
        <p:nvSpPr>
          <p:cNvPr id="13" name="TextBox 12"/>
          <p:cNvSpPr txBox="1"/>
          <p:nvPr/>
        </p:nvSpPr>
        <p:spPr>
          <a:xfrm>
            <a:off x="1580614" y="3907971"/>
            <a:ext cx="1309974" cy="400110"/>
          </a:xfrm>
          <a:prstGeom prst="rect">
            <a:avLst/>
          </a:prstGeom>
          <a:noFill/>
          <a:ln>
            <a:solidFill>
              <a:schemeClr val="tx1"/>
            </a:solidFill>
          </a:ln>
        </p:spPr>
        <p:txBody>
          <a:bodyPr wrap="none" rtlCol="0">
            <a:spAutoFit/>
          </a:bodyPr>
          <a:lstStyle/>
          <a:p>
            <a:r>
              <a:rPr lang="en-US" dirty="0"/>
              <a:t>Raw data</a:t>
            </a:r>
          </a:p>
        </p:txBody>
      </p:sp>
      <p:cxnSp>
        <p:nvCxnSpPr>
          <p:cNvPr id="17" name="Straight Arrow Connector 16"/>
          <p:cNvCxnSpPr>
            <a:stCxn id="13" idx="3"/>
            <a:endCxn id="7" idx="1"/>
          </p:cNvCxnSpPr>
          <p:nvPr/>
        </p:nvCxnSpPr>
        <p:spPr>
          <a:xfrm>
            <a:off x="2890588" y="4108026"/>
            <a:ext cx="24366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0"/>
          <p:cNvGrpSpPr/>
          <p:nvPr/>
        </p:nvGrpSpPr>
        <p:grpSpPr>
          <a:xfrm>
            <a:off x="2286759" y="1695348"/>
            <a:ext cx="5028441" cy="2212623"/>
            <a:chOff x="2235601" y="1695348"/>
            <a:chExt cx="5028441" cy="2212623"/>
          </a:xfrm>
        </p:grpSpPr>
        <p:sp>
          <p:nvSpPr>
            <p:cNvPr id="4" name="TextBox 3"/>
            <p:cNvSpPr txBox="1"/>
            <p:nvPr/>
          </p:nvSpPr>
          <p:spPr>
            <a:xfrm>
              <a:off x="3062631" y="2404961"/>
              <a:ext cx="2364750" cy="400110"/>
            </a:xfrm>
            <a:prstGeom prst="rect">
              <a:avLst/>
            </a:prstGeom>
            <a:noFill/>
            <a:ln w="19050">
              <a:solidFill>
                <a:srgbClr val="FFC000"/>
              </a:solidFill>
            </a:ln>
          </p:spPr>
          <p:txBody>
            <a:bodyPr wrap="none" rtlCol="0">
              <a:spAutoFit/>
            </a:bodyPr>
            <a:lstStyle/>
            <a:p>
              <a:r>
                <a:rPr lang="en-US" dirty="0"/>
                <a:t>Enhance raw data</a:t>
              </a:r>
            </a:p>
          </p:txBody>
        </p:sp>
        <p:cxnSp>
          <p:nvCxnSpPr>
            <p:cNvPr id="9" name="Straight Arrow Connector 8"/>
            <p:cNvCxnSpPr>
              <a:stCxn id="4" idx="2"/>
              <a:endCxn id="7" idx="0"/>
            </p:cNvCxnSpPr>
            <p:nvPr/>
          </p:nvCxnSpPr>
          <p:spPr>
            <a:xfrm>
              <a:off x="4245006" y="2805071"/>
              <a:ext cx="2320664" cy="11029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3" idx="0"/>
              <a:endCxn id="4" idx="2"/>
            </p:cNvCxnSpPr>
            <p:nvPr/>
          </p:nvCxnSpPr>
          <p:spPr>
            <a:xfrm flipV="1">
              <a:off x="2235601" y="2805071"/>
              <a:ext cx="2009405" cy="11029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2050" name="Picture 2" descr="http://ruthcatchen.files.wordpress.com/2012/03/thinking-cap.gif?w=129&amp;h=150"/>
            <p:cNvPicPr>
              <a:picLocks noChangeAspect="1" noChangeArrowheads="1"/>
            </p:cNvPicPr>
            <p:nvPr/>
          </p:nvPicPr>
          <p:blipFill>
            <a:blip r:embed="rId2" cstate="print"/>
            <a:srcRect/>
            <a:stretch>
              <a:fillRect/>
            </a:stretch>
          </p:blipFill>
          <p:spPr bwMode="auto">
            <a:xfrm>
              <a:off x="6035317" y="1695348"/>
              <a:ext cx="1228725" cy="1419226"/>
            </a:xfrm>
            <a:prstGeom prst="rect">
              <a:avLst/>
            </a:prstGeom>
            <a:noFill/>
          </p:spPr>
        </p:pic>
      </p:grpSp>
      <p:cxnSp>
        <p:nvCxnSpPr>
          <p:cNvPr id="10" name="Straight Arrow Connector 9"/>
          <p:cNvCxnSpPr>
            <a:stCxn id="7" idx="2"/>
            <a:endCxn id="12" idx="0"/>
          </p:cNvCxnSpPr>
          <p:nvPr/>
        </p:nvCxnSpPr>
        <p:spPr>
          <a:xfrm>
            <a:off x="6565670" y="4308081"/>
            <a:ext cx="31660" cy="8079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35317" y="5116037"/>
            <a:ext cx="1124026" cy="400110"/>
          </a:xfrm>
          <a:prstGeom prst="rect">
            <a:avLst/>
          </a:prstGeom>
          <a:noFill/>
          <a:ln>
            <a:solidFill>
              <a:schemeClr val="tx1"/>
            </a:solidFill>
          </a:ln>
        </p:spPr>
        <p:txBody>
          <a:bodyPr wrap="none" rtlCol="0">
            <a:spAutoFit/>
          </a:bodyPr>
          <a:lstStyle/>
          <a:p>
            <a:r>
              <a:rPr lang="en-US" dirty="0"/>
              <a:t>Objects</a:t>
            </a:r>
          </a:p>
        </p:txBody>
      </p:sp>
      <p:cxnSp>
        <p:nvCxnSpPr>
          <p:cNvPr id="15" name="Straight Arrow Connector 14"/>
          <p:cNvCxnSpPr>
            <a:stCxn id="12" idx="1"/>
            <a:endCxn id="13" idx="2"/>
          </p:cNvCxnSpPr>
          <p:nvPr/>
        </p:nvCxnSpPr>
        <p:spPr>
          <a:xfrm flipH="1" flipV="1">
            <a:off x="2235601" y="4308081"/>
            <a:ext cx="3799716" cy="1008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939201">
            <a:off x="2809028" y="5000635"/>
            <a:ext cx="2826415" cy="369332"/>
          </a:xfrm>
          <a:prstGeom prst="rect">
            <a:avLst/>
          </a:prstGeom>
          <a:noFill/>
        </p:spPr>
        <p:txBody>
          <a:bodyPr wrap="none" rtlCol="0">
            <a:spAutoFit/>
          </a:bodyPr>
          <a:lstStyle/>
          <a:p>
            <a:r>
              <a:rPr lang="en-US" sz="1800" dirty="0"/>
              <a:t>Intensity measurements</a:t>
            </a:r>
          </a:p>
        </p:txBody>
      </p:sp>
      <p:sp>
        <p:nvSpPr>
          <p:cNvPr id="16" name="Title 1"/>
          <p:cNvSpPr>
            <a:spLocks noGrp="1"/>
          </p:cNvSpPr>
          <p:nvPr>
            <p:ph type="title"/>
          </p:nvPr>
        </p:nvSpPr>
        <p:spPr>
          <a:xfrm>
            <a:off x="304800" y="304800"/>
            <a:ext cx="8229600" cy="1143000"/>
          </a:xfrm>
        </p:spPr>
        <p:txBody>
          <a:bodyPr/>
          <a:lstStyle/>
          <a:p>
            <a:r>
              <a:rPr lang="en-US" sz="3600" b="1" dirty="0">
                <a:solidFill>
                  <a:srgbClr val="FF0000"/>
                </a:solidFill>
              </a:rPr>
              <a:t>Image filtering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600" b="1" dirty="0">
                <a:solidFill>
                  <a:srgbClr val="FF0000"/>
                </a:solidFill>
              </a:rPr>
              <a:t>White-board session on:</a:t>
            </a:r>
            <a:br>
              <a:rPr lang="en-US" sz="3600" b="1" dirty="0">
                <a:solidFill>
                  <a:srgbClr val="FF0000"/>
                </a:solidFill>
              </a:rPr>
            </a:br>
            <a:r>
              <a:rPr lang="en-US" sz="3600" b="1" dirty="0">
                <a:solidFill>
                  <a:srgbClr val="FF0000"/>
                </a:solidFill>
              </a:rPr>
              <a:t>Image filtering</a:t>
            </a:r>
          </a:p>
        </p:txBody>
      </p:sp>
      <p:sp>
        <p:nvSpPr>
          <p:cNvPr id="3" name="Content Placeholder 2"/>
          <p:cNvSpPr>
            <a:spLocks noGrp="1"/>
          </p:cNvSpPr>
          <p:nvPr>
            <p:ph idx="1"/>
          </p:nvPr>
        </p:nvSpPr>
        <p:spPr>
          <a:xfrm>
            <a:off x="990600" y="2514600"/>
            <a:ext cx="6324600" cy="2667000"/>
          </a:xfrm>
        </p:spPr>
        <p:txBody>
          <a:bodyPr/>
          <a:lstStyle/>
          <a:p>
            <a:r>
              <a:rPr lang="en-US" dirty="0"/>
              <a:t>Local pixel neighborhood</a:t>
            </a:r>
          </a:p>
          <a:p>
            <a:r>
              <a:rPr lang="en-US" dirty="0"/>
              <a:t>Mean smoothing</a:t>
            </a:r>
          </a:p>
          <a:p>
            <a:r>
              <a:rPr lang="en-US" dirty="0"/>
              <a:t>Gaussian smoothing</a:t>
            </a:r>
          </a:p>
          <a:p>
            <a:r>
              <a:rPr lang="en-US" dirty="0"/>
              <a:t>Median smoothing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914400" y="76200"/>
            <a:ext cx="8229600" cy="1143000"/>
          </a:xfrm>
        </p:spPr>
        <p:txBody>
          <a:bodyPr/>
          <a:lstStyle/>
          <a:p>
            <a:pPr eaLnBrk="1" hangingPunct="1"/>
            <a:r>
              <a:rPr lang="en-US" sz="2800" b="1" dirty="0">
                <a:solidFill>
                  <a:srgbClr val="FF0000"/>
                </a:solidFill>
              </a:rPr>
              <a:t>Image filtering for </a:t>
            </a:r>
            <a:br>
              <a:rPr lang="en-US" sz="2800" b="1" dirty="0">
                <a:solidFill>
                  <a:srgbClr val="FF0000"/>
                </a:solidFill>
              </a:rPr>
            </a:br>
            <a:r>
              <a:rPr lang="en-US" sz="2800" b="1" dirty="0">
                <a:solidFill>
                  <a:srgbClr val="FF0000"/>
                </a:solidFill>
              </a:rPr>
              <a:t>improved particle detection</a:t>
            </a:r>
          </a:p>
        </p:txBody>
      </p:sp>
      <p:sp>
        <p:nvSpPr>
          <p:cNvPr id="4" name="Rectangle 3"/>
          <p:cNvSpPr/>
          <p:nvPr/>
        </p:nvSpPr>
        <p:spPr>
          <a:xfrm>
            <a:off x="381000" y="1285350"/>
            <a:ext cx="5486400" cy="33055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20000"/>
              </a:spcBef>
              <a:defRPr/>
            </a:pPr>
            <a:endParaRPr lang="en-US" sz="1800" b="0" dirty="0">
              <a:solidFill>
                <a:srgbClr val="000000"/>
              </a:solidFill>
            </a:endParaRPr>
          </a:p>
          <a:p>
            <a:pPr marL="342900" indent="-342900">
              <a:spcBef>
                <a:spcPct val="20000"/>
              </a:spcBef>
              <a:buFont typeface="Arial" charset="0"/>
              <a:buChar char="•"/>
              <a:defRPr/>
            </a:pPr>
            <a:r>
              <a:rPr lang="en-US" sz="1800" b="0" dirty="0">
                <a:solidFill>
                  <a:srgbClr val="000000"/>
                </a:solidFill>
              </a:rPr>
              <a:t>Open image “</a:t>
            </a:r>
            <a:r>
              <a:rPr lang="en-US" sz="1800" dirty="0">
                <a:solidFill>
                  <a:srgbClr val="000000"/>
                </a:solidFill>
              </a:rPr>
              <a:t>../</a:t>
            </a:r>
            <a:r>
              <a:rPr lang="en-US" sz="1800" dirty="0" err="1">
                <a:solidFill>
                  <a:srgbClr val="000000"/>
                </a:solidFill>
              </a:rPr>
              <a:t>noisy_nuclei</a:t>
            </a:r>
            <a:r>
              <a:rPr lang="en-US" sz="1800" dirty="0">
                <a:solidFill>
                  <a:srgbClr val="000000"/>
                </a:solidFill>
              </a:rPr>
              <a:t>/noisy_nuclei.tif</a:t>
            </a:r>
            <a:r>
              <a:rPr lang="en-US" sz="1800" b="0" dirty="0">
                <a:solidFill>
                  <a:srgbClr val="000000"/>
                </a:solidFill>
              </a:rPr>
              <a:t>”</a:t>
            </a:r>
          </a:p>
          <a:p>
            <a:pPr marL="342900" indent="-342900">
              <a:spcBef>
                <a:spcPct val="20000"/>
              </a:spcBef>
              <a:buFont typeface="Arial" charset="0"/>
              <a:buChar char="•"/>
              <a:defRPr/>
            </a:pPr>
            <a:r>
              <a:rPr lang="en-US" sz="1800" b="0" dirty="0">
                <a:solidFill>
                  <a:srgbClr val="000000"/>
                </a:solidFill>
              </a:rPr>
              <a:t>Threshold the image [</a:t>
            </a:r>
            <a:r>
              <a:rPr lang="en-US" sz="1800" b="0" dirty="0" err="1">
                <a:solidFill>
                  <a:srgbClr val="000000"/>
                </a:solidFill>
              </a:rPr>
              <a:t>Image..Adjust..Threshold</a:t>
            </a:r>
            <a:r>
              <a:rPr lang="en-US" sz="1800" b="0" dirty="0">
                <a:solidFill>
                  <a:srgbClr val="000000"/>
                </a:solidFill>
              </a:rPr>
              <a:t>]</a:t>
            </a:r>
          </a:p>
          <a:p>
            <a:pPr marL="342900" indent="-342900">
              <a:spcBef>
                <a:spcPct val="20000"/>
              </a:spcBef>
              <a:buFont typeface="Arial" charset="0"/>
              <a:buChar char="•"/>
              <a:defRPr/>
            </a:pPr>
            <a:r>
              <a:rPr lang="en-US" sz="1800" b="0" dirty="0">
                <a:solidFill>
                  <a:srgbClr val="000000"/>
                </a:solidFill>
              </a:rPr>
              <a:t>Detect [</a:t>
            </a:r>
            <a:r>
              <a:rPr lang="en-US" sz="1800" b="0" dirty="0" err="1">
                <a:solidFill>
                  <a:srgbClr val="000000"/>
                </a:solidFill>
              </a:rPr>
              <a:t>Analyze..Analyze</a:t>
            </a:r>
            <a:r>
              <a:rPr lang="en-US" sz="1800" b="0" dirty="0">
                <a:solidFill>
                  <a:srgbClr val="000000"/>
                </a:solidFill>
              </a:rPr>
              <a:t> Particles]</a:t>
            </a:r>
          </a:p>
          <a:p>
            <a:pPr marL="800100" lvl="1" indent="-342900">
              <a:spcBef>
                <a:spcPct val="20000"/>
              </a:spcBef>
              <a:buFont typeface="Arial" charset="0"/>
              <a:buChar char="•"/>
              <a:defRPr/>
            </a:pPr>
            <a:r>
              <a:rPr lang="en-US" sz="1800" b="0" dirty="0">
                <a:solidFill>
                  <a:srgbClr val="000000"/>
                </a:solidFill>
              </a:rPr>
              <a:t>“Show: Overlay Outlines”</a:t>
            </a:r>
          </a:p>
          <a:p>
            <a:pPr marL="342900" indent="-342900">
              <a:spcBef>
                <a:spcPct val="20000"/>
              </a:spcBef>
              <a:buFont typeface="Arial" charset="0"/>
              <a:buChar char="•"/>
              <a:defRPr/>
            </a:pPr>
            <a:r>
              <a:rPr lang="en-US" sz="1800" b="0" dirty="0">
                <a:solidFill>
                  <a:srgbClr val="000000"/>
                </a:solidFill>
              </a:rPr>
              <a:t>As you can see, this does not work very well…</a:t>
            </a:r>
          </a:p>
          <a:p>
            <a:pPr marL="342900" indent="-342900">
              <a:spcBef>
                <a:spcPct val="20000"/>
              </a:spcBef>
              <a:buFont typeface="Arial" charset="0"/>
              <a:buChar char="•"/>
              <a:defRPr/>
            </a:pPr>
            <a:r>
              <a:rPr lang="en-US" sz="1800" b="0" dirty="0">
                <a:solidFill>
                  <a:srgbClr val="000000"/>
                </a:solidFill>
              </a:rPr>
              <a:t>Now, first smooth the image: [Process..Filters..Median] (Radius 7 pixels) and repeat the </a:t>
            </a:r>
            <a:r>
              <a:rPr lang="en-US" sz="1800" b="0" dirty="0" err="1">
                <a:solidFill>
                  <a:srgbClr val="000000"/>
                </a:solidFill>
              </a:rPr>
              <a:t>thresholding</a:t>
            </a:r>
            <a:r>
              <a:rPr lang="en-US" sz="1800" b="0" dirty="0">
                <a:solidFill>
                  <a:srgbClr val="000000"/>
                </a:solidFill>
              </a:rPr>
              <a:t> and particle detection</a:t>
            </a:r>
          </a:p>
          <a:p>
            <a:pPr marL="342900" indent="-342900">
              <a:spcBef>
                <a:spcPct val="20000"/>
              </a:spcBef>
              <a:buFont typeface="Arial" charset="0"/>
              <a:buChar char="•"/>
              <a:defRPr/>
            </a:pPr>
            <a:endParaRPr lang="en-US" sz="1800" b="0" dirty="0">
              <a:solidFill>
                <a:srgbClr val="000000"/>
              </a:solidFill>
            </a:endParaRPr>
          </a:p>
        </p:txBody>
      </p:sp>
      <p:sp>
        <p:nvSpPr>
          <p:cNvPr id="5" name="TextBox 4"/>
          <p:cNvSpPr txBox="1"/>
          <p:nvPr/>
        </p:nvSpPr>
        <p:spPr>
          <a:xfrm>
            <a:off x="228600" y="4819471"/>
            <a:ext cx="61722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800" b="0" dirty="0">
                <a:solidFill>
                  <a:srgbClr val="000000"/>
                </a:solidFill>
              </a:rPr>
              <a:t>Optional Task 1:  Work with the raw data (not smoothed) and try to improve the results with the “Size” exclusion and “Include holes” options of the Particle Analyzer.</a:t>
            </a:r>
            <a:endParaRPr lang="en-US" sz="1800" u="sng" dirty="0">
              <a:solidFill>
                <a:srgbClr val="000000"/>
              </a:solidFill>
            </a:endParaRPr>
          </a:p>
          <a:p>
            <a:pPr>
              <a:defRPr/>
            </a:pPr>
            <a:endParaRPr lang="en-US" sz="1800" u="sng" dirty="0">
              <a:solidFill>
                <a:srgbClr val="000000"/>
              </a:solidFill>
            </a:endParaRPr>
          </a:p>
        </p:txBody>
      </p:sp>
      <p:pic>
        <p:nvPicPr>
          <p:cNvPr id="30727" name="Picture 2"/>
          <p:cNvPicPr>
            <a:picLocks noChangeAspect="1" noChangeArrowheads="1"/>
          </p:cNvPicPr>
          <p:nvPr/>
        </p:nvPicPr>
        <p:blipFill>
          <a:blip r:embed="rId2" cstate="print"/>
          <a:srcRect/>
          <a:stretch>
            <a:fillRect/>
          </a:stretch>
        </p:blipFill>
        <p:spPr bwMode="auto">
          <a:xfrm>
            <a:off x="6781800" y="1828800"/>
            <a:ext cx="1550987" cy="1379538"/>
          </a:xfrm>
          <a:prstGeom prst="rect">
            <a:avLst/>
          </a:prstGeom>
          <a:noFill/>
          <a:ln w="9525">
            <a:noFill/>
            <a:miter lim="800000"/>
            <a:headEnd/>
            <a:tailEnd/>
          </a:ln>
        </p:spPr>
      </p:pic>
      <p:pic>
        <p:nvPicPr>
          <p:cNvPr id="30728" name="Picture 3"/>
          <p:cNvPicPr>
            <a:picLocks noChangeAspect="1" noChangeArrowheads="1"/>
          </p:cNvPicPr>
          <p:nvPr/>
        </p:nvPicPr>
        <p:blipFill>
          <a:blip r:embed="rId3" cstate="print"/>
          <a:srcRect/>
          <a:stretch>
            <a:fillRect/>
          </a:stretch>
        </p:blipFill>
        <p:spPr bwMode="auto">
          <a:xfrm>
            <a:off x="6781800" y="228600"/>
            <a:ext cx="1563687" cy="1392237"/>
          </a:xfrm>
          <a:prstGeom prst="rect">
            <a:avLst/>
          </a:prstGeom>
          <a:noFill/>
          <a:ln w="9525">
            <a:noFill/>
            <a:miter lim="800000"/>
            <a:headEnd/>
            <a:tailEnd/>
          </a:ln>
        </p:spPr>
      </p:pic>
      <p:pic>
        <p:nvPicPr>
          <p:cNvPr id="50177" name="Picture 1"/>
          <p:cNvPicPr>
            <a:picLocks noChangeAspect="1" noChangeArrowheads="1"/>
          </p:cNvPicPr>
          <p:nvPr/>
        </p:nvPicPr>
        <p:blipFill>
          <a:blip r:embed="rId4" cstate="print"/>
          <a:srcRect/>
          <a:stretch>
            <a:fillRect/>
          </a:stretch>
        </p:blipFill>
        <p:spPr bwMode="auto">
          <a:xfrm>
            <a:off x="6553200" y="3581400"/>
            <a:ext cx="2247900" cy="261440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cstate="print"/>
          <a:srcRect/>
          <a:stretch>
            <a:fillRect/>
          </a:stretch>
        </p:blipFill>
        <p:spPr bwMode="auto">
          <a:xfrm>
            <a:off x="5105400" y="457200"/>
            <a:ext cx="3429000" cy="3429000"/>
          </a:xfrm>
          <a:prstGeom prst="rect">
            <a:avLst/>
          </a:prstGeom>
          <a:noFill/>
          <a:ln w="9525">
            <a:noFill/>
            <a:miter lim="800000"/>
            <a:headEnd/>
            <a:tailEnd/>
          </a:ln>
          <a:effectLst/>
        </p:spPr>
      </p:pic>
      <p:sp>
        <p:nvSpPr>
          <p:cNvPr id="2" name="Title 1"/>
          <p:cNvSpPr>
            <a:spLocks noGrp="1"/>
          </p:cNvSpPr>
          <p:nvPr>
            <p:ph type="title"/>
          </p:nvPr>
        </p:nvSpPr>
        <p:spPr>
          <a:xfrm>
            <a:off x="-1219200" y="1066800"/>
            <a:ext cx="8229600" cy="1143000"/>
          </a:xfrm>
        </p:spPr>
        <p:txBody>
          <a:bodyPr/>
          <a:lstStyle/>
          <a:p>
            <a:r>
              <a:rPr lang="en-US" dirty="0"/>
              <a:t>Top-hat filter</a:t>
            </a:r>
          </a:p>
        </p:txBody>
      </p:sp>
      <p:sp>
        <p:nvSpPr>
          <p:cNvPr id="5" name="TextBox 4"/>
          <p:cNvSpPr txBox="1"/>
          <p:nvPr/>
        </p:nvSpPr>
        <p:spPr>
          <a:xfrm>
            <a:off x="914400" y="3810000"/>
            <a:ext cx="6858000" cy="1323439"/>
          </a:xfrm>
          <a:prstGeom prst="rect">
            <a:avLst/>
          </a:prstGeom>
          <a:noFill/>
        </p:spPr>
        <p:txBody>
          <a:bodyPr wrap="square" rtlCol="0">
            <a:spAutoFit/>
          </a:bodyPr>
          <a:lstStyle/>
          <a:p>
            <a:r>
              <a:rPr lang="en-US" b="0" dirty="0"/>
              <a:t>Quite advanced, but very useful as it both</a:t>
            </a:r>
          </a:p>
          <a:p>
            <a:pPr>
              <a:buFontTx/>
              <a:buChar char="-"/>
            </a:pPr>
            <a:r>
              <a:rPr lang="en-US" b="0" dirty="0"/>
              <a:t> enhances locally bright structures</a:t>
            </a:r>
          </a:p>
          <a:p>
            <a:pPr>
              <a:buFontTx/>
              <a:buChar char="-"/>
            </a:pPr>
            <a:r>
              <a:rPr lang="en-US" b="0" dirty="0"/>
              <a:t> performs a local background subtraction</a:t>
            </a:r>
          </a:p>
          <a:p>
            <a:endParaRPr lang="en-US" b="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1386629"/>
            <a:ext cx="3038475" cy="1664128"/>
            <a:chOff x="1111989" y="1319621"/>
            <a:chExt cx="3038475" cy="1664128"/>
          </a:xfrm>
        </p:grpSpPr>
        <p:pic>
          <p:nvPicPr>
            <p:cNvPr id="43010" name="Picture 2"/>
            <p:cNvPicPr>
              <a:picLocks noChangeAspect="1" noChangeArrowheads="1"/>
            </p:cNvPicPr>
            <p:nvPr/>
          </p:nvPicPr>
          <p:blipFill>
            <a:blip r:embed="rId2" cstate="print"/>
            <a:srcRect/>
            <a:stretch>
              <a:fillRect/>
            </a:stretch>
          </p:blipFill>
          <p:spPr bwMode="auto">
            <a:xfrm rot="-5400000">
              <a:off x="1807314" y="640599"/>
              <a:ext cx="1647825" cy="3038475"/>
            </a:xfrm>
            <a:prstGeom prst="rect">
              <a:avLst/>
            </a:prstGeom>
            <a:noFill/>
            <a:ln w="9525">
              <a:noFill/>
              <a:miter lim="800000"/>
              <a:headEnd/>
              <a:tailEnd/>
            </a:ln>
            <a:effectLst/>
          </p:spPr>
        </p:pic>
        <p:sp>
          <p:nvSpPr>
            <p:cNvPr id="12" name="TextBox 11"/>
            <p:cNvSpPr txBox="1"/>
            <p:nvPr/>
          </p:nvSpPr>
          <p:spPr>
            <a:xfrm>
              <a:off x="1111989" y="1319621"/>
              <a:ext cx="540720"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raw</a:t>
              </a:r>
            </a:p>
          </p:txBody>
        </p:sp>
      </p:grpSp>
      <p:grpSp>
        <p:nvGrpSpPr>
          <p:cNvPr id="3" name="Group 5"/>
          <p:cNvGrpSpPr/>
          <p:nvPr/>
        </p:nvGrpSpPr>
        <p:grpSpPr>
          <a:xfrm>
            <a:off x="609600" y="3091141"/>
            <a:ext cx="3038475" cy="1647825"/>
            <a:chOff x="1111989" y="3302305"/>
            <a:chExt cx="3038475" cy="1647825"/>
          </a:xfrm>
        </p:grpSpPr>
        <p:pic>
          <p:nvPicPr>
            <p:cNvPr id="43011" name="Picture 3"/>
            <p:cNvPicPr>
              <a:picLocks noChangeAspect="1" noChangeArrowheads="1"/>
            </p:cNvPicPr>
            <p:nvPr/>
          </p:nvPicPr>
          <p:blipFill>
            <a:blip r:embed="rId3" cstate="print"/>
            <a:srcRect/>
            <a:stretch>
              <a:fillRect/>
            </a:stretch>
          </p:blipFill>
          <p:spPr bwMode="auto">
            <a:xfrm rot="-5400000">
              <a:off x="1807314" y="2606980"/>
              <a:ext cx="1647825" cy="3038475"/>
            </a:xfrm>
            <a:prstGeom prst="rect">
              <a:avLst/>
            </a:prstGeom>
            <a:noFill/>
            <a:ln w="9525">
              <a:noFill/>
              <a:miter lim="800000"/>
              <a:headEnd/>
              <a:tailEnd/>
            </a:ln>
            <a:effectLst/>
          </p:spPr>
        </p:pic>
        <p:sp>
          <p:nvSpPr>
            <p:cNvPr id="13" name="TextBox 12"/>
            <p:cNvSpPr txBox="1"/>
            <p:nvPr/>
          </p:nvSpPr>
          <p:spPr>
            <a:xfrm>
              <a:off x="1127216" y="3302305"/>
              <a:ext cx="2892100"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erosion (local minimum, r=7)</a:t>
              </a:r>
            </a:p>
          </p:txBody>
        </p:sp>
      </p:grpSp>
      <p:grpSp>
        <p:nvGrpSpPr>
          <p:cNvPr id="4" name="Group 4"/>
          <p:cNvGrpSpPr/>
          <p:nvPr/>
        </p:nvGrpSpPr>
        <p:grpSpPr>
          <a:xfrm>
            <a:off x="3769615" y="3091141"/>
            <a:ext cx="3038475" cy="1647825"/>
            <a:chOff x="4728676" y="3302305"/>
            <a:chExt cx="3038475" cy="1647825"/>
          </a:xfrm>
        </p:grpSpPr>
        <p:pic>
          <p:nvPicPr>
            <p:cNvPr id="43012" name="Picture 4"/>
            <p:cNvPicPr>
              <a:picLocks noChangeAspect="1" noChangeArrowheads="1"/>
            </p:cNvPicPr>
            <p:nvPr/>
          </p:nvPicPr>
          <p:blipFill>
            <a:blip r:embed="rId4" cstate="print"/>
            <a:srcRect/>
            <a:stretch>
              <a:fillRect/>
            </a:stretch>
          </p:blipFill>
          <p:spPr bwMode="auto">
            <a:xfrm rot="-5400000">
              <a:off x="5424001" y="2606980"/>
              <a:ext cx="1647825" cy="3038475"/>
            </a:xfrm>
            <a:prstGeom prst="rect">
              <a:avLst/>
            </a:prstGeom>
            <a:noFill/>
            <a:ln w="9525">
              <a:noFill/>
              <a:miter lim="800000"/>
              <a:headEnd/>
              <a:tailEnd/>
            </a:ln>
            <a:effectLst/>
          </p:spPr>
        </p:pic>
        <p:sp>
          <p:nvSpPr>
            <p:cNvPr id="14" name="TextBox 13"/>
            <p:cNvSpPr txBox="1"/>
            <p:nvPr/>
          </p:nvSpPr>
          <p:spPr>
            <a:xfrm>
              <a:off x="4728676" y="3302610"/>
              <a:ext cx="2934480"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dilation (local maximum, r=7)</a:t>
              </a:r>
            </a:p>
          </p:txBody>
        </p:sp>
      </p:grpSp>
      <p:grpSp>
        <p:nvGrpSpPr>
          <p:cNvPr id="5" name="Group 7"/>
          <p:cNvGrpSpPr/>
          <p:nvPr/>
        </p:nvGrpSpPr>
        <p:grpSpPr>
          <a:xfrm>
            <a:off x="609600" y="4804597"/>
            <a:ext cx="3038475" cy="1647825"/>
            <a:chOff x="1111989" y="5158451"/>
            <a:chExt cx="3038475" cy="1647825"/>
          </a:xfrm>
        </p:grpSpPr>
        <p:pic>
          <p:nvPicPr>
            <p:cNvPr id="43013" name="Picture 5"/>
            <p:cNvPicPr>
              <a:picLocks noChangeAspect="1" noChangeArrowheads="1"/>
            </p:cNvPicPr>
            <p:nvPr/>
          </p:nvPicPr>
          <p:blipFill>
            <a:blip r:embed="rId5" cstate="print"/>
            <a:srcRect/>
            <a:stretch>
              <a:fillRect/>
            </a:stretch>
          </p:blipFill>
          <p:spPr bwMode="auto">
            <a:xfrm rot="-5400000">
              <a:off x="1807314" y="4463126"/>
              <a:ext cx="1647825" cy="3038475"/>
            </a:xfrm>
            <a:prstGeom prst="rect">
              <a:avLst/>
            </a:prstGeom>
            <a:noFill/>
            <a:ln w="9525">
              <a:noFill/>
              <a:miter lim="800000"/>
              <a:headEnd/>
              <a:tailEnd/>
            </a:ln>
            <a:effectLst/>
          </p:spPr>
        </p:pic>
        <p:sp>
          <p:nvSpPr>
            <p:cNvPr id="15" name="TextBox 14"/>
            <p:cNvSpPr txBox="1"/>
            <p:nvPr/>
          </p:nvSpPr>
          <p:spPr>
            <a:xfrm>
              <a:off x="1127216" y="5161190"/>
              <a:ext cx="2815569" cy="369332"/>
            </a:xfrm>
            <a:prstGeom prst="rect">
              <a:avLst/>
            </a:prstGeom>
            <a:noFill/>
          </p:spPr>
          <p:txBody>
            <a:bodyPr wrap="none" rtlCol="0">
              <a:spAutoFit/>
            </a:bodyPr>
            <a:lstStyle/>
            <a:p>
              <a:pPr defTabSz="457200" fontAlgn="auto">
                <a:spcBef>
                  <a:spcPts val="0"/>
                </a:spcBef>
                <a:spcAft>
                  <a:spcPts val="0"/>
                </a:spcAft>
              </a:pPr>
              <a:r>
                <a:rPr lang="en-US" sz="1800" b="0" dirty="0" err="1">
                  <a:solidFill>
                    <a:prstClr val="white"/>
                  </a:solidFill>
                  <a:latin typeface="Calibri"/>
                </a:rPr>
                <a:t>tophat</a:t>
              </a:r>
              <a:r>
                <a:rPr lang="en-US" sz="1800" b="0" dirty="0">
                  <a:solidFill>
                    <a:prstClr val="white"/>
                  </a:solidFill>
                  <a:latin typeface="Calibri"/>
                </a:rPr>
                <a:t> = raw - </a:t>
              </a:r>
              <a:r>
                <a:rPr lang="en-US" sz="1800" b="0" dirty="0" err="1">
                  <a:solidFill>
                    <a:prstClr val="white"/>
                  </a:solidFill>
                  <a:latin typeface="Calibri"/>
                </a:rPr>
                <a:t>dil</a:t>
              </a:r>
              <a:r>
                <a:rPr lang="en-US" sz="1800" b="0" dirty="0">
                  <a:solidFill>
                    <a:prstClr val="white"/>
                  </a:solidFill>
                  <a:latin typeface="Calibri"/>
                </a:rPr>
                <a:t>(</a:t>
              </a:r>
              <a:r>
                <a:rPr lang="en-US" sz="1800" b="0" dirty="0" err="1">
                  <a:solidFill>
                    <a:prstClr val="white"/>
                  </a:solidFill>
                  <a:latin typeface="Calibri"/>
                </a:rPr>
                <a:t>ero</a:t>
              </a:r>
              <a:r>
                <a:rPr lang="en-US" sz="1800" b="0" dirty="0">
                  <a:solidFill>
                    <a:prstClr val="white"/>
                  </a:solidFill>
                  <a:latin typeface="Calibri"/>
                </a:rPr>
                <a:t>(raw))</a:t>
              </a:r>
            </a:p>
          </p:txBody>
        </p:sp>
      </p:grpSp>
      <p:grpSp>
        <p:nvGrpSpPr>
          <p:cNvPr id="6" name="Group 6"/>
          <p:cNvGrpSpPr/>
          <p:nvPr/>
        </p:nvGrpSpPr>
        <p:grpSpPr>
          <a:xfrm>
            <a:off x="3786015" y="4797477"/>
            <a:ext cx="3038475" cy="1654945"/>
            <a:chOff x="4745076" y="5151331"/>
            <a:chExt cx="3038475" cy="1654945"/>
          </a:xfrm>
        </p:grpSpPr>
        <p:pic>
          <p:nvPicPr>
            <p:cNvPr id="43015" name="Picture 7"/>
            <p:cNvPicPr>
              <a:picLocks noChangeAspect="1" noChangeArrowheads="1"/>
            </p:cNvPicPr>
            <p:nvPr/>
          </p:nvPicPr>
          <p:blipFill>
            <a:blip r:embed="rId6" cstate="print"/>
            <a:srcRect l="2088" t="6194" r="2375" b="1101"/>
            <a:stretch>
              <a:fillRect/>
            </a:stretch>
          </p:blipFill>
          <p:spPr bwMode="auto">
            <a:xfrm rot="-5400000">
              <a:off x="5445041" y="4467766"/>
              <a:ext cx="1654945" cy="3022075"/>
            </a:xfrm>
            <a:prstGeom prst="rect">
              <a:avLst/>
            </a:prstGeom>
            <a:noFill/>
            <a:ln w="9525">
              <a:noFill/>
              <a:miter lim="800000"/>
              <a:headEnd/>
              <a:tailEnd/>
            </a:ln>
          </p:spPr>
        </p:pic>
        <p:sp>
          <p:nvSpPr>
            <p:cNvPr id="17" name="TextBox 16"/>
            <p:cNvSpPr txBox="1"/>
            <p:nvPr/>
          </p:nvSpPr>
          <p:spPr>
            <a:xfrm>
              <a:off x="4745076" y="5151331"/>
              <a:ext cx="2048119" cy="369332"/>
            </a:xfrm>
            <a:prstGeom prst="rect">
              <a:avLst/>
            </a:prstGeom>
            <a:noFill/>
          </p:spPr>
          <p:txBody>
            <a:bodyPr wrap="none" rtlCol="0">
              <a:spAutoFit/>
            </a:bodyPr>
            <a:lstStyle/>
            <a:p>
              <a:pPr defTabSz="457200" fontAlgn="auto">
                <a:spcBef>
                  <a:spcPts val="0"/>
                </a:spcBef>
                <a:spcAft>
                  <a:spcPts val="0"/>
                </a:spcAft>
              </a:pPr>
              <a:r>
                <a:rPr lang="en-US" sz="1800" b="0" dirty="0" err="1">
                  <a:solidFill>
                    <a:prstClr val="white"/>
                  </a:solidFill>
                  <a:latin typeface="Calibri"/>
                </a:rPr>
                <a:t>tophat</a:t>
              </a:r>
              <a:r>
                <a:rPr lang="en-US" sz="1800" b="0" dirty="0">
                  <a:solidFill>
                    <a:prstClr val="white"/>
                  </a:solidFill>
                  <a:latin typeface="Calibri"/>
                </a:rPr>
                <a:t> &amp; </a:t>
              </a:r>
              <a:r>
                <a:rPr lang="en-US" sz="1800" b="0" dirty="0">
                  <a:solidFill>
                    <a:srgbClr val="FF0000"/>
                  </a:solidFill>
                  <a:latin typeface="Calibri"/>
                </a:rPr>
                <a:t>threshold</a:t>
              </a:r>
              <a:endParaRPr lang="en-US" sz="1800" b="0" dirty="0">
                <a:solidFill>
                  <a:prstClr val="white"/>
                </a:solidFill>
                <a:latin typeface="Calibri"/>
              </a:endParaRPr>
            </a:p>
          </p:txBody>
        </p:sp>
      </p:grpSp>
      <p:grpSp>
        <p:nvGrpSpPr>
          <p:cNvPr id="7" name="Group 9"/>
          <p:cNvGrpSpPr/>
          <p:nvPr/>
        </p:nvGrpSpPr>
        <p:grpSpPr>
          <a:xfrm>
            <a:off x="3786015" y="1371600"/>
            <a:ext cx="3038475" cy="1679157"/>
            <a:chOff x="4771812" y="1063968"/>
            <a:chExt cx="3038475" cy="1679157"/>
          </a:xfrm>
        </p:grpSpPr>
        <p:grpSp>
          <p:nvGrpSpPr>
            <p:cNvPr id="8" name="Group 3"/>
            <p:cNvGrpSpPr/>
            <p:nvPr/>
          </p:nvGrpSpPr>
          <p:grpSpPr>
            <a:xfrm>
              <a:off x="4771812" y="1063968"/>
              <a:ext cx="3038475" cy="1679157"/>
              <a:chOff x="4745076" y="1304592"/>
              <a:chExt cx="3038475" cy="1679157"/>
            </a:xfrm>
          </p:grpSpPr>
          <p:pic>
            <p:nvPicPr>
              <p:cNvPr id="43014" name="Picture 6"/>
              <p:cNvPicPr>
                <a:picLocks noChangeAspect="1" noChangeArrowheads="1"/>
              </p:cNvPicPr>
              <p:nvPr/>
            </p:nvPicPr>
            <p:blipFill>
              <a:blip r:embed="rId7" cstate="print"/>
              <a:srcRect l="4710" t="7833" r="2983" b="3148"/>
              <a:stretch>
                <a:fillRect/>
              </a:stretch>
            </p:blipFill>
            <p:spPr bwMode="auto">
              <a:xfrm rot="-5400000">
                <a:off x="5424735" y="624933"/>
                <a:ext cx="1679157" cy="3038475"/>
              </a:xfrm>
              <a:prstGeom prst="rect">
                <a:avLst/>
              </a:prstGeom>
              <a:noFill/>
              <a:ln w="9525">
                <a:noFill/>
                <a:miter lim="800000"/>
                <a:headEnd/>
                <a:tailEnd/>
              </a:ln>
            </p:spPr>
          </p:pic>
          <p:sp>
            <p:nvSpPr>
              <p:cNvPr id="16" name="TextBox 15"/>
              <p:cNvSpPr txBox="1"/>
              <p:nvPr/>
            </p:nvSpPr>
            <p:spPr>
              <a:xfrm>
                <a:off x="4745076" y="1335924"/>
                <a:ext cx="1704012"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raw &amp; </a:t>
                </a:r>
                <a:r>
                  <a:rPr lang="en-US" sz="1800" b="0" dirty="0">
                    <a:solidFill>
                      <a:srgbClr val="FF0000"/>
                    </a:solidFill>
                    <a:latin typeface="Calibri"/>
                  </a:rPr>
                  <a:t>threshold</a:t>
                </a:r>
                <a:endParaRPr lang="en-US" sz="1800" b="0" dirty="0">
                  <a:solidFill>
                    <a:prstClr val="white"/>
                  </a:solidFill>
                  <a:latin typeface="Calibri"/>
                </a:endParaRPr>
              </a:p>
            </p:txBody>
          </p:sp>
        </p:grpSp>
        <p:sp>
          <p:nvSpPr>
            <p:cNvPr id="9" name="Rectangle 8"/>
            <p:cNvSpPr/>
            <p:nvPr/>
          </p:nvSpPr>
          <p:spPr>
            <a:xfrm>
              <a:off x="4788212" y="2509118"/>
              <a:ext cx="306876" cy="23400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endParaRPr>
            </a:p>
          </p:txBody>
        </p:sp>
      </p:grpSp>
      <p:sp>
        <p:nvSpPr>
          <p:cNvPr id="24" name="Title 1"/>
          <p:cNvSpPr>
            <a:spLocks noGrp="1"/>
          </p:cNvSpPr>
          <p:nvPr>
            <p:ph type="title"/>
          </p:nvPr>
        </p:nvSpPr>
        <p:spPr>
          <a:xfrm>
            <a:off x="381000" y="152400"/>
            <a:ext cx="8229600" cy="1143000"/>
          </a:xfrm>
        </p:spPr>
        <p:txBody>
          <a:bodyPr>
            <a:noAutofit/>
          </a:bodyPr>
          <a:lstStyle/>
          <a:p>
            <a:r>
              <a:rPr lang="en-US" sz="2800" dirty="0">
                <a:solidFill>
                  <a:srgbClr val="000000"/>
                </a:solidFill>
              </a:rPr>
              <a:t>Top-hat filter removes local background and thereby enhances locally bright structures</a:t>
            </a:r>
          </a:p>
        </p:txBody>
      </p:sp>
      <p:sp>
        <p:nvSpPr>
          <p:cNvPr id="18" name="TextBox 17"/>
          <p:cNvSpPr txBox="1"/>
          <p:nvPr/>
        </p:nvSpPr>
        <p:spPr>
          <a:xfrm>
            <a:off x="6929314" y="4792535"/>
            <a:ext cx="1219200" cy="1661993"/>
          </a:xfrm>
          <a:prstGeom prst="rect">
            <a:avLst/>
          </a:prstGeom>
          <a:noFill/>
        </p:spPr>
        <p:txBody>
          <a:bodyPr wrap="square" rtlCol="0">
            <a:spAutoFit/>
          </a:bodyPr>
          <a:lstStyle/>
          <a:p>
            <a:pPr defTabSz="457200" fontAlgn="auto">
              <a:spcBef>
                <a:spcPts val="0"/>
              </a:spcBef>
              <a:spcAft>
                <a:spcPts val="0"/>
              </a:spcAft>
            </a:pPr>
            <a:r>
              <a:rPr lang="en-US" sz="1200" b="0" dirty="0" err="1">
                <a:latin typeface="Calibri"/>
              </a:rPr>
              <a:t>GalNac</a:t>
            </a:r>
            <a:r>
              <a:rPr lang="en-US" sz="1200" b="0" dirty="0">
                <a:latin typeface="Calibri"/>
              </a:rPr>
              <a:t>-YFP Golgi </a:t>
            </a:r>
            <a:r>
              <a:rPr lang="en-US" sz="1200" b="0" dirty="0" err="1">
                <a:latin typeface="Calibri"/>
              </a:rPr>
              <a:t>precusors</a:t>
            </a:r>
            <a:r>
              <a:rPr lang="en-US" sz="1200" b="0" dirty="0">
                <a:latin typeface="Calibri"/>
              </a:rPr>
              <a:t> in BCS1 </a:t>
            </a:r>
            <a:r>
              <a:rPr lang="en-US" sz="1200" b="0" dirty="0" err="1">
                <a:latin typeface="Calibri"/>
              </a:rPr>
              <a:t>karyoplast</a:t>
            </a:r>
            <a:r>
              <a:rPr lang="en-US" sz="1200" b="0" dirty="0">
                <a:latin typeface="Calibri"/>
              </a:rPr>
              <a:t> (</a:t>
            </a:r>
            <a:r>
              <a:rPr lang="en-US" sz="1200" b="0" dirty="0" err="1">
                <a:latin typeface="Calibri"/>
              </a:rPr>
              <a:t>Gayathri</a:t>
            </a:r>
            <a:r>
              <a:rPr lang="en-US" sz="1200" b="0" dirty="0">
                <a:latin typeface="Calibri"/>
              </a:rPr>
              <a:t> </a:t>
            </a:r>
            <a:r>
              <a:rPr lang="en-US" sz="1200" b="0" dirty="0" err="1">
                <a:latin typeface="Calibri"/>
              </a:rPr>
              <a:t>Vegesna</a:t>
            </a:r>
            <a:r>
              <a:rPr lang="en-US" sz="1200" b="0" dirty="0">
                <a:latin typeface="Calibri"/>
              </a:rPr>
              <a:t>, EMBL Heidelberg)</a:t>
            </a:r>
          </a:p>
          <a:p>
            <a:pPr defTabSz="457200" fontAlgn="auto">
              <a:spcBef>
                <a:spcPts val="0"/>
              </a:spcBef>
              <a:spcAft>
                <a:spcPts val="0"/>
              </a:spcAft>
            </a:pPr>
            <a:endParaRPr lang="en-US" sz="1800" b="0" dirty="0">
              <a:latin typeface="Calibri"/>
            </a:endParaRPr>
          </a:p>
        </p:txBody>
      </p:sp>
      <p:cxnSp>
        <p:nvCxnSpPr>
          <p:cNvPr id="11" name="Straight Arrow Connector 10"/>
          <p:cNvCxnSpPr>
            <a:endCxn id="43012" idx="2"/>
          </p:cNvCxnSpPr>
          <p:nvPr/>
        </p:nvCxnSpPr>
        <p:spPr>
          <a:xfrm flipH="1">
            <a:off x="6808090" y="3810000"/>
            <a:ext cx="507110" cy="10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338755" y="3453824"/>
            <a:ext cx="1420882" cy="584776"/>
          </a:xfrm>
          <a:prstGeom prst="rect">
            <a:avLst/>
          </a:prstGeom>
          <a:noFill/>
        </p:spPr>
        <p:txBody>
          <a:bodyPr wrap="none" rtlCol="0">
            <a:spAutoFit/>
          </a:bodyPr>
          <a:lstStyle/>
          <a:p>
            <a:r>
              <a:rPr lang="en-US" sz="1600" b="0" dirty="0"/>
              <a:t>“Background”</a:t>
            </a:r>
          </a:p>
          <a:p>
            <a:r>
              <a:rPr lang="en-US" sz="1600" b="0" dirty="0"/>
              <a:t>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5638800" cy="1143000"/>
          </a:xfrm>
        </p:spPr>
        <p:txBody>
          <a:bodyPr/>
          <a:lstStyle/>
          <a:p>
            <a:r>
              <a:rPr lang="en-US" dirty="0"/>
              <a:t>Top-hat filtering</a:t>
            </a:r>
          </a:p>
        </p:txBody>
      </p:sp>
      <p:sp>
        <p:nvSpPr>
          <p:cNvPr id="4" name="Rectangle 3"/>
          <p:cNvSpPr txBox="1">
            <a:spLocks/>
          </p:cNvSpPr>
          <p:nvPr/>
        </p:nvSpPr>
        <p:spPr bwMode="auto">
          <a:xfrm>
            <a:off x="228600" y="1752600"/>
            <a:ext cx="8686800"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Open “../top-hat/images</a:t>
            </a:r>
            <a:r>
              <a:rPr lang="en-US" sz="1600" b="0" dirty="0">
                <a:latin typeface="+mn-lt"/>
              </a:rPr>
              <a:t>/20X_GFP-slice51.tif”</a:t>
            </a:r>
            <a:endParaRPr kumimoji="0" lang="en-US" sz="1600" i="0" u="none" strike="noStrike" kern="1200" cap="none" spc="0" normalizeH="0" baseline="0" noProof="0" dirty="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lang="en-US" sz="1600" b="0" dirty="0">
                <a:latin typeface="+mn-lt"/>
              </a:rPr>
              <a:t>Rename to “raw” </a:t>
            </a:r>
            <a:r>
              <a:rPr lang="en-US" sz="1600" i="1" dirty="0">
                <a:solidFill>
                  <a:srgbClr val="000000"/>
                </a:solidFill>
                <a:latin typeface="+mn-lt"/>
              </a:rPr>
              <a:t>(Image..Rename..)</a:t>
            </a:r>
            <a:endParaRPr lang="en-US" sz="1600" b="0" dirty="0">
              <a:latin typeface="+mn-lt"/>
            </a:endParaRPr>
          </a:p>
          <a:p>
            <a:pPr marL="342900" lvl="0" indent="-342900">
              <a:lnSpc>
                <a:spcPct val="80000"/>
              </a:lnSpc>
              <a:spcBef>
                <a:spcPct val="20000"/>
              </a:spcBef>
              <a:buFont typeface="Arial" charset="0"/>
              <a:buChar char="•"/>
            </a:pPr>
            <a:r>
              <a:rPr lang="en-US" sz="1600" b="0" dirty="0">
                <a:solidFill>
                  <a:srgbClr val="000000"/>
                </a:solidFill>
                <a:latin typeface="+mn-lt"/>
              </a:rPr>
              <a:t>Duplicate the image and call it “open” </a:t>
            </a:r>
            <a:r>
              <a:rPr lang="en-US" sz="1600" i="1" dirty="0">
                <a:solidFill>
                  <a:srgbClr val="000000"/>
                </a:solidFill>
                <a:latin typeface="+mn-lt"/>
              </a:rPr>
              <a:t>(Image..Duplicate..)</a:t>
            </a:r>
          </a:p>
          <a:p>
            <a:pPr marL="342900" lvl="0" indent="-342900">
              <a:lnSpc>
                <a:spcPct val="80000"/>
              </a:lnSpc>
              <a:spcBef>
                <a:spcPct val="20000"/>
              </a:spcBef>
              <a:buFont typeface="Arial" charset="0"/>
              <a:buChar char="•"/>
            </a:pPr>
            <a:r>
              <a:rPr lang="en-US" sz="1600" b="0" dirty="0">
                <a:solidFill>
                  <a:srgbClr val="000000"/>
                </a:solidFill>
                <a:latin typeface="+mn-lt"/>
              </a:rPr>
              <a:t>Perform an opening filter: </a:t>
            </a:r>
            <a:r>
              <a:rPr lang="en-US" sz="1600" b="0" i="1" dirty="0">
                <a:solidFill>
                  <a:srgbClr val="000000"/>
                </a:solidFill>
                <a:latin typeface="+mn-lt"/>
              </a:rPr>
              <a:t>open(raw)=dilation(erosion(raw)</a:t>
            </a:r>
            <a:r>
              <a:rPr lang="en-US" sz="1600" b="0" dirty="0">
                <a:solidFill>
                  <a:srgbClr val="000000"/>
                </a:solidFill>
                <a:latin typeface="+mn-lt"/>
              </a:rPr>
              <a:t>]</a:t>
            </a:r>
          </a:p>
          <a:p>
            <a:pPr marL="800100" lvl="1" indent="-342900">
              <a:lnSpc>
                <a:spcPct val="80000"/>
              </a:lnSpc>
              <a:spcBef>
                <a:spcPct val="20000"/>
              </a:spcBef>
              <a:buFont typeface="Arial" charset="0"/>
              <a:buChar char="•"/>
            </a:pPr>
            <a:r>
              <a:rPr lang="en-US" sz="1600" b="0" dirty="0">
                <a:solidFill>
                  <a:srgbClr val="000000"/>
                </a:solidFill>
                <a:latin typeface="+mn-lt"/>
              </a:rPr>
              <a:t>Erode the image with a minimum filter of radius 7 pixels </a:t>
            </a:r>
            <a:r>
              <a:rPr lang="en-US" sz="1600" i="1" dirty="0">
                <a:solidFill>
                  <a:srgbClr val="000000"/>
                </a:solidFill>
                <a:latin typeface="+mn-lt"/>
              </a:rPr>
              <a:t>(Process..Filters..Minimum)</a:t>
            </a:r>
          </a:p>
          <a:p>
            <a:pPr marL="800100" lvl="1" indent="-342900">
              <a:lnSpc>
                <a:spcPct val="80000"/>
              </a:lnSpc>
              <a:spcBef>
                <a:spcPct val="20000"/>
              </a:spcBef>
              <a:buFont typeface="Arial" charset="0"/>
              <a:buChar char="•"/>
            </a:pPr>
            <a:r>
              <a:rPr lang="en-US" sz="1600" b="0" dirty="0">
                <a:solidFill>
                  <a:srgbClr val="000000"/>
                </a:solidFill>
                <a:latin typeface="+mn-lt"/>
              </a:rPr>
              <a:t>Dilate the result with a maximum filter of radius 7 pixels </a:t>
            </a:r>
            <a:r>
              <a:rPr lang="en-US" sz="1600" i="1" dirty="0">
                <a:solidFill>
                  <a:srgbClr val="000000"/>
                </a:solidFill>
                <a:latin typeface="+mn-lt"/>
              </a:rPr>
              <a:t>(Process..Filters..Maximum)</a:t>
            </a:r>
            <a:endParaRPr lang="en-US" sz="1600" dirty="0">
              <a:solidFill>
                <a:srgbClr val="000000"/>
              </a:solidFill>
              <a:latin typeface="+mn-lt"/>
            </a:endParaRPr>
          </a:p>
          <a:p>
            <a:pPr marL="342900" indent="-342900">
              <a:lnSpc>
                <a:spcPct val="80000"/>
              </a:lnSpc>
              <a:spcBef>
                <a:spcPct val="20000"/>
              </a:spcBef>
              <a:buFont typeface="Arial" charset="0"/>
              <a:buChar char="•"/>
            </a:pPr>
            <a:r>
              <a:rPr lang="en-US" sz="1600" b="0" dirty="0">
                <a:solidFill>
                  <a:srgbClr val="000000"/>
                </a:solidFill>
                <a:latin typeface="+mn-lt"/>
              </a:rPr>
              <a:t>Perform top-hat filter: </a:t>
            </a:r>
            <a:r>
              <a:rPr lang="en-US" sz="1600" b="0" i="1" dirty="0" err="1">
                <a:solidFill>
                  <a:srgbClr val="000000"/>
                </a:solidFill>
                <a:latin typeface="+mn-lt"/>
              </a:rPr>
              <a:t>tophat</a:t>
            </a:r>
            <a:r>
              <a:rPr lang="en-US" sz="1600" b="0" i="1" dirty="0">
                <a:solidFill>
                  <a:srgbClr val="000000"/>
                </a:solidFill>
                <a:latin typeface="+mn-lt"/>
              </a:rPr>
              <a:t> = raw-open(raw)</a:t>
            </a:r>
            <a:endParaRPr lang="en-US" sz="1600" b="0" dirty="0">
              <a:solidFill>
                <a:srgbClr val="000000"/>
              </a:solidFill>
              <a:latin typeface="+mn-lt"/>
            </a:endParaRPr>
          </a:p>
          <a:p>
            <a:pPr marL="800100" lvl="1" indent="-342900">
              <a:lnSpc>
                <a:spcPct val="80000"/>
              </a:lnSpc>
              <a:spcBef>
                <a:spcPct val="20000"/>
              </a:spcBef>
              <a:buFont typeface="Arial" charset="0"/>
              <a:buChar char="•"/>
            </a:pPr>
            <a:r>
              <a:rPr lang="en-US" sz="1600" b="0" dirty="0">
                <a:solidFill>
                  <a:srgbClr val="000000"/>
                </a:solidFill>
                <a:latin typeface="+mn-lt"/>
              </a:rPr>
              <a:t>Subtract the opened image from </a:t>
            </a:r>
            <a:r>
              <a:rPr lang="en-US" sz="1600" b="0">
                <a:solidFill>
                  <a:srgbClr val="000000"/>
                </a:solidFill>
                <a:latin typeface="+mn-lt"/>
              </a:rPr>
              <a:t>the raw  </a:t>
            </a:r>
            <a:r>
              <a:rPr lang="en-US" sz="1600" b="0" dirty="0">
                <a:solidFill>
                  <a:srgbClr val="000000"/>
                </a:solidFill>
                <a:latin typeface="+mn-lt"/>
              </a:rPr>
              <a:t>image </a:t>
            </a:r>
            <a:r>
              <a:rPr lang="en-US" sz="1600" i="1" dirty="0">
                <a:solidFill>
                  <a:srgbClr val="000000"/>
                </a:solidFill>
                <a:latin typeface="+mn-lt"/>
              </a:rPr>
              <a:t>(Process..Image Calculator..)</a:t>
            </a:r>
          </a:p>
          <a:p>
            <a:pPr marL="800100" lvl="1" indent="-342900">
              <a:lnSpc>
                <a:spcPct val="80000"/>
              </a:lnSpc>
              <a:spcBef>
                <a:spcPct val="20000"/>
              </a:spcBef>
              <a:buFont typeface="Arial" charset="0"/>
              <a:buChar char="•"/>
            </a:pPr>
            <a:r>
              <a:rPr lang="en-US" sz="1600" b="0" dirty="0">
                <a:solidFill>
                  <a:srgbClr val="000000"/>
                </a:solidFill>
                <a:latin typeface="+mn-lt"/>
              </a:rPr>
              <a:t>Rename the resulting image to “</a:t>
            </a:r>
            <a:r>
              <a:rPr lang="en-US" sz="1600" b="0" dirty="0" err="1">
                <a:solidFill>
                  <a:srgbClr val="000000"/>
                </a:solidFill>
                <a:latin typeface="+mn-lt"/>
              </a:rPr>
              <a:t>tophat</a:t>
            </a:r>
            <a:r>
              <a:rPr lang="en-US" sz="1600" b="0" dirty="0">
                <a:solidFill>
                  <a:srgbClr val="000000"/>
                </a:solidFill>
                <a:latin typeface="+mn-lt"/>
              </a:rPr>
              <a:t>” </a:t>
            </a:r>
            <a:r>
              <a:rPr lang="en-US" sz="1600" i="1" dirty="0">
                <a:solidFill>
                  <a:srgbClr val="000000"/>
                </a:solidFill>
                <a:latin typeface="+mn-lt"/>
              </a:rPr>
              <a:t>(Image..Rename..)</a:t>
            </a:r>
            <a:endParaRPr lang="en-US" sz="1600" b="0" dirty="0">
              <a:solidFill>
                <a:srgbClr val="000000"/>
              </a:solidFill>
              <a:latin typeface="+mn-lt"/>
            </a:endParaRPr>
          </a:p>
          <a:p>
            <a:pPr marL="342900" indent="-342900">
              <a:lnSpc>
                <a:spcPct val="80000"/>
              </a:lnSpc>
              <a:spcBef>
                <a:spcPct val="20000"/>
              </a:spcBef>
              <a:buFont typeface="Arial" charset="0"/>
              <a:buChar char="•"/>
            </a:pPr>
            <a:r>
              <a:rPr lang="en-US" sz="1600" b="0" dirty="0">
                <a:solidFill>
                  <a:srgbClr val="000000"/>
                </a:solidFill>
                <a:latin typeface="+mn-lt"/>
              </a:rPr>
              <a:t>Compare </a:t>
            </a:r>
            <a:r>
              <a:rPr lang="en-US" sz="1600" b="0" dirty="0" err="1">
                <a:solidFill>
                  <a:srgbClr val="000000"/>
                </a:solidFill>
                <a:latin typeface="+mn-lt"/>
              </a:rPr>
              <a:t>thresholding</a:t>
            </a:r>
            <a:r>
              <a:rPr lang="en-US" sz="1600" b="0" dirty="0">
                <a:solidFill>
                  <a:srgbClr val="000000"/>
                </a:solidFill>
                <a:latin typeface="+mn-lt"/>
              </a:rPr>
              <a:t> vesicles in the “raw”</a:t>
            </a:r>
            <a:r>
              <a:rPr lang="en-US" sz="1600" b="0" i="1" dirty="0">
                <a:solidFill>
                  <a:srgbClr val="000000"/>
                </a:solidFill>
                <a:latin typeface="+mn-lt"/>
              </a:rPr>
              <a:t> </a:t>
            </a:r>
            <a:r>
              <a:rPr lang="en-US" sz="1600" b="0" dirty="0">
                <a:solidFill>
                  <a:srgbClr val="000000"/>
                </a:solidFill>
                <a:latin typeface="+mn-lt"/>
              </a:rPr>
              <a:t>and “</a:t>
            </a:r>
            <a:r>
              <a:rPr lang="en-US" sz="1600" b="0" dirty="0" err="1">
                <a:solidFill>
                  <a:srgbClr val="000000"/>
                </a:solidFill>
                <a:latin typeface="+mn-lt"/>
              </a:rPr>
              <a:t>tophat</a:t>
            </a:r>
            <a:r>
              <a:rPr lang="en-US" sz="1600" b="0" dirty="0">
                <a:solidFill>
                  <a:srgbClr val="000000"/>
                </a:solidFill>
                <a:latin typeface="+mn-lt"/>
              </a:rPr>
              <a:t>” image </a:t>
            </a:r>
            <a:r>
              <a:rPr lang="en-US" sz="1600" i="1" dirty="0">
                <a:solidFill>
                  <a:srgbClr val="000000"/>
                </a:solidFill>
                <a:latin typeface="+mn-lt"/>
              </a:rPr>
              <a:t>(Image..Adjust..Threshold)</a:t>
            </a:r>
            <a:endParaRPr lang="en-US" sz="1600" b="0" dirty="0">
              <a:solidFill>
                <a:srgbClr val="000000"/>
              </a:solidFill>
              <a:latin typeface="+mn-lt"/>
            </a:endParaRPr>
          </a:p>
          <a:p>
            <a:pPr marL="800100" lvl="1" indent="-342900">
              <a:lnSpc>
                <a:spcPct val="80000"/>
              </a:lnSpc>
              <a:spcBef>
                <a:spcPct val="20000"/>
              </a:spcBef>
            </a:pPr>
            <a:endParaRPr lang="en-US" sz="1600" b="0" dirty="0">
              <a:solidFill>
                <a:srgbClr val="000000"/>
              </a:solidFill>
              <a:latin typeface="+mn-lt"/>
            </a:endParaRPr>
          </a:p>
        </p:txBody>
      </p:sp>
      <p:sp>
        <p:nvSpPr>
          <p:cNvPr id="5" name="TextBox 4"/>
          <p:cNvSpPr txBox="1"/>
          <p:nvPr/>
        </p:nvSpPr>
        <p:spPr>
          <a:xfrm>
            <a:off x="457200" y="5029200"/>
            <a:ext cx="80772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b="0" dirty="0">
                <a:solidFill>
                  <a:srgbClr val="000000"/>
                </a:solidFill>
              </a:rPr>
              <a:t>Question 1: what is the difference between the raw image and the top-hat filtered image? </a:t>
            </a:r>
            <a:endParaRPr lang="en-US" sz="1600" u="sng" dirty="0">
              <a:solidFill>
                <a:srgbClr val="000000"/>
              </a:solidFill>
            </a:endParaRPr>
          </a:p>
          <a:p>
            <a:pPr>
              <a:defRPr/>
            </a:pPr>
            <a:r>
              <a:rPr lang="en-US" sz="1600" b="0" dirty="0">
                <a:solidFill>
                  <a:srgbClr val="000000"/>
                </a:solidFill>
              </a:rPr>
              <a:t>Question 2: what happens if the radius of the opening filter is very small (e.g. 1 pixel) (try it!)</a:t>
            </a:r>
          </a:p>
          <a:p>
            <a:pPr>
              <a:defRPr/>
            </a:pPr>
            <a:r>
              <a:rPr lang="en-US" sz="1600" b="0" dirty="0">
                <a:solidFill>
                  <a:srgbClr val="000000"/>
                </a:solidFill>
              </a:rPr>
              <a:t>Question 3: what happens if the radius of the opening filter is very large (e.g. 100 pixel) (try it!)</a:t>
            </a:r>
          </a:p>
        </p:txBody>
      </p:sp>
      <p:grpSp>
        <p:nvGrpSpPr>
          <p:cNvPr id="6" name="Group 6"/>
          <p:cNvGrpSpPr/>
          <p:nvPr/>
        </p:nvGrpSpPr>
        <p:grpSpPr>
          <a:xfrm>
            <a:off x="5791200" y="304800"/>
            <a:ext cx="3038475" cy="1654945"/>
            <a:chOff x="4745076" y="5151331"/>
            <a:chExt cx="3038475" cy="1654945"/>
          </a:xfrm>
        </p:grpSpPr>
        <p:pic>
          <p:nvPicPr>
            <p:cNvPr id="7" name="Picture 7"/>
            <p:cNvPicPr>
              <a:picLocks noChangeAspect="1" noChangeArrowheads="1"/>
            </p:cNvPicPr>
            <p:nvPr/>
          </p:nvPicPr>
          <p:blipFill>
            <a:blip r:embed="rId3" cstate="print"/>
            <a:srcRect l="2088" t="6194" r="2375" b="1101"/>
            <a:stretch>
              <a:fillRect/>
            </a:stretch>
          </p:blipFill>
          <p:spPr bwMode="auto">
            <a:xfrm rot="-5400000">
              <a:off x="5445041" y="4467766"/>
              <a:ext cx="1654945" cy="3022075"/>
            </a:xfrm>
            <a:prstGeom prst="rect">
              <a:avLst/>
            </a:prstGeom>
            <a:noFill/>
            <a:ln w="9525">
              <a:noFill/>
              <a:miter lim="800000"/>
              <a:headEnd/>
              <a:tailEnd/>
            </a:ln>
          </p:spPr>
        </p:pic>
        <p:sp>
          <p:nvSpPr>
            <p:cNvPr id="8" name="TextBox 7"/>
            <p:cNvSpPr txBox="1"/>
            <p:nvPr/>
          </p:nvSpPr>
          <p:spPr>
            <a:xfrm>
              <a:off x="4745076" y="5151331"/>
              <a:ext cx="2048119"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top-hat &amp; </a:t>
              </a:r>
              <a:r>
                <a:rPr lang="en-US" sz="1800" b="0" dirty="0">
                  <a:solidFill>
                    <a:srgbClr val="FF0000"/>
                  </a:solidFill>
                  <a:latin typeface="Calibri"/>
                </a:rPr>
                <a:t>threshold</a:t>
              </a:r>
              <a:endParaRPr lang="en-US" sz="1800" b="0" dirty="0">
                <a:solidFill>
                  <a:prstClr val="white"/>
                </a:solidFill>
                <a:latin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Distinguishing dots from lines</a:t>
            </a:r>
          </a:p>
        </p:txBody>
      </p:sp>
      <p:sp>
        <p:nvSpPr>
          <p:cNvPr id="3" name="Content Placeholder 2"/>
          <p:cNvSpPr>
            <a:spLocks noGrp="1"/>
          </p:cNvSpPr>
          <p:nvPr>
            <p:ph idx="1"/>
          </p:nvPr>
        </p:nvSpPr>
        <p:spPr/>
        <p:txBody>
          <a:bodyPr/>
          <a:lstStyle/>
          <a:p>
            <a:r>
              <a:rPr lang="en-US" dirty="0"/>
              <a:t>Draw line and dot (pixel width =3)</a:t>
            </a:r>
          </a:p>
          <a:p>
            <a:r>
              <a:rPr lang="en-US" dirty="0" err="1"/>
              <a:t>Plugins..Feature</a:t>
            </a:r>
            <a:r>
              <a:rPr lang="en-US" dirty="0"/>
              <a:t> Extraction..</a:t>
            </a:r>
            <a:r>
              <a:rPr lang="en-US" dirty="0" err="1"/>
              <a:t>FeatureJ</a:t>
            </a:r>
            <a:endParaRPr lang="en-US" dirty="0"/>
          </a:p>
          <a:p>
            <a:pPr lvl="1"/>
            <a:r>
              <a:rPr lang="en-US" dirty="0"/>
              <a:t>Hessian</a:t>
            </a:r>
          </a:p>
          <a:p>
            <a:endParaRPr lang="en-US" dirty="0"/>
          </a:p>
          <a:p>
            <a:endParaRPr lang="en-US" dirty="0"/>
          </a:p>
        </p:txBody>
      </p:sp>
    </p:spTree>
    <p:extLst>
      <p:ext uri="{BB962C8B-B14F-4D97-AF65-F5344CB8AC3E}">
        <p14:creationId xmlns:p14="http://schemas.microsoft.com/office/powerpoint/2010/main" val="399734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ImageJ</a:t>
            </a:r>
            <a:r>
              <a:rPr lang="en-US" dirty="0"/>
              <a:t>/Fiji Installation</a:t>
            </a:r>
          </a:p>
        </p:txBody>
      </p:sp>
      <p:sp>
        <p:nvSpPr>
          <p:cNvPr id="3" name="Content Placeholder 2"/>
          <p:cNvSpPr>
            <a:spLocks noGrp="1"/>
          </p:cNvSpPr>
          <p:nvPr>
            <p:ph idx="1"/>
          </p:nvPr>
        </p:nvSpPr>
        <p:spPr/>
        <p:txBody>
          <a:bodyPr/>
          <a:lstStyle/>
          <a:p>
            <a:r>
              <a:rPr lang="en-US" dirty="0"/>
              <a:t>Download from internet: http://fiji.sc/</a:t>
            </a:r>
          </a:p>
          <a:p>
            <a:r>
              <a:rPr lang="en-US" dirty="0"/>
              <a:t>Recommendations:</a:t>
            </a:r>
          </a:p>
          <a:p>
            <a:pPr lvl="1"/>
            <a:r>
              <a:rPr lang="en-US" dirty="0"/>
              <a:t>For Windows don’t install in the Program Files folder but rather have the </a:t>
            </a:r>
            <a:r>
              <a:rPr lang="en-US" dirty="0" err="1"/>
              <a:t>Fiji.app</a:t>
            </a:r>
            <a:r>
              <a:rPr lang="en-US" dirty="0"/>
              <a:t> folder on the Desktop (due to User rights issues)</a:t>
            </a:r>
          </a:p>
          <a:p>
            <a:endParaRPr lang="en-US" dirty="0"/>
          </a:p>
          <a:p>
            <a:pPr lvl="1"/>
            <a:endParaRPr lang="en-US" dirty="0"/>
          </a:p>
          <a:p>
            <a:endParaRPr lang="en-US" dirty="0"/>
          </a:p>
        </p:txBody>
      </p:sp>
    </p:spTree>
    <p:extLst>
      <p:ext uri="{BB962C8B-B14F-4D97-AF65-F5344CB8AC3E}">
        <p14:creationId xmlns:p14="http://schemas.microsoft.com/office/powerpoint/2010/main" val="3758618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rgbClr val="FF0000"/>
                </a:solidFill>
              </a:rPr>
              <a:t>Image segmentation (object detection)</a:t>
            </a:r>
            <a:br>
              <a:rPr lang="en-US" sz="2800" b="1" dirty="0">
                <a:solidFill>
                  <a:srgbClr val="FF0000"/>
                </a:solidFill>
              </a:rPr>
            </a:br>
            <a:r>
              <a:rPr lang="en-US" sz="2800" b="1" dirty="0">
                <a:solidFill>
                  <a:srgbClr val="FF0000"/>
                </a:solidFill>
              </a:rPr>
              <a:t>using supervised machine-learning</a:t>
            </a:r>
          </a:p>
        </p:txBody>
      </p:sp>
      <p:sp>
        <p:nvSpPr>
          <p:cNvPr id="4" name="TextBox 3"/>
          <p:cNvSpPr txBox="1"/>
          <p:nvPr/>
        </p:nvSpPr>
        <p:spPr>
          <a:xfrm>
            <a:off x="4215353" y="4422423"/>
            <a:ext cx="2476960" cy="400110"/>
          </a:xfrm>
          <a:prstGeom prst="rect">
            <a:avLst/>
          </a:prstGeom>
          <a:noFill/>
          <a:ln>
            <a:solidFill>
              <a:schemeClr val="tx1"/>
            </a:solidFill>
          </a:ln>
        </p:spPr>
        <p:txBody>
          <a:bodyPr wrap="none" rtlCol="0">
            <a:spAutoFit/>
          </a:bodyPr>
          <a:lstStyle/>
          <a:p>
            <a:r>
              <a:rPr lang="en-US" dirty="0"/>
              <a:t>Intensity threshold</a:t>
            </a:r>
          </a:p>
        </p:txBody>
      </p:sp>
      <p:sp>
        <p:nvSpPr>
          <p:cNvPr id="5" name="TextBox 4"/>
          <p:cNvSpPr txBox="1"/>
          <p:nvPr/>
        </p:nvSpPr>
        <p:spPr>
          <a:xfrm>
            <a:off x="468777" y="4422423"/>
            <a:ext cx="1309974" cy="400110"/>
          </a:xfrm>
          <a:prstGeom prst="rect">
            <a:avLst/>
          </a:prstGeom>
          <a:noFill/>
          <a:ln>
            <a:solidFill>
              <a:schemeClr val="tx1"/>
            </a:solidFill>
          </a:ln>
        </p:spPr>
        <p:txBody>
          <a:bodyPr wrap="none" rtlCol="0">
            <a:spAutoFit/>
          </a:bodyPr>
          <a:lstStyle/>
          <a:p>
            <a:r>
              <a:rPr lang="en-US" dirty="0"/>
              <a:t>Raw data</a:t>
            </a:r>
          </a:p>
        </p:txBody>
      </p:sp>
      <p:cxnSp>
        <p:nvCxnSpPr>
          <p:cNvPr id="6" name="Straight Arrow Connector 5"/>
          <p:cNvCxnSpPr>
            <a:stCxn id="5" idx="3"/>
            <a:endCxn id="4" idx="1"/>
          </p:cNvCxnSpPr>
          <p:nvPr/>
        </p:nvCxnSpPr>
        <p:spPr>
          <a:xfrm>
            <a:off x="1778751" y="4622478"/>
            <a:ext cx="24366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6831" y="2462213"/>
            <a:ext cx="2364750" cy="400110"/>
          </a:xfrm>
          <a:prstGeom prst="rect">
            <a:avLst/>
          </a:prstGeom>
          <a:noFill/>
          <a:ln w="19050">
            <a:solidFill>
              <a:srgbClr val="FFC000"/>
            </a:solidFill>
          </a:ln>
        </p:spPr>
        <p:txBody>
          <a:bodyPr wrap="none" rtlCol="0">
            <a:spAutoFit/>
          </a:bodyPr>
          <a:lstStyle/>
          <a:p>
            <a:r>
              <a:rPr lang="en-US" dirty="0"/>
              <a:t>Enhance raw data</a:t>
            </a:r>
          </a:p>
        </p:txBody>
      </p:sp>
      <p:cxnSp>
        <p:nvCxnSpPr>
          <p:cNvPr id="9" name="Straight Arrow Connector 8"/>
          <p:cNvCxnSpPr>
            <a:stCxn id="8" idx="2"/>
            <a:endCxn id="4" idx="0"/>
          </p:cNvCxnSpPr>
          <p:nvPr/>
        </p:nvCxnSpPr>
        <p:spPr>
          <a:xfrm>
            <a:off x="3559206" y="2862323"/>
            <a:ext cx="1894627" cy="15601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0"/>
            <a:endCxn id="8" idx="2"/>
          </p:cNvCxnSpPr>
          <p:nvPr/>
        </p:nvCxnSpPr>
        <p:spPr>
          <a:xfrm flipV="1">
            <a:off x="1123764" y="2862323"/>
            <a:ext cx="2435442" cy="15601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2" descr="http://ruthcatchen.files.wordpress.com/2012/03/thinking-cap.gif?w=129&amp;h=150"/>
          <p:cNvPicPr>
            <a:picLocks noChangeAspect="1" noChangeArrowheads="1"/>
          </p:cNvPicPr>
          <p:nvPr/>
        </p:nvPicPr>
        <p:blipFill>
          <a:blip r:embed="rId2" cstate="print"/>
          <a:srcRect/>
          <a:stretch>
            <a:fillRect/>
          </a:stretch>
        </p:blipFill>
        <p:spPr bwMode="auto">
          <a:xfrm>
            <a:off x="5349517" y="1752600"/>
            <a:ext cx="1228725" cy="1419226"/>
          </a:xfrm>
          <a:prstGeom prst="rect">
            <a:avLst/>
          </a:prstGeom>
          <a:noFill/>
        </p:spPr>
      </p:pic>
      <p:cxnSp>
        <p:nvCxnSpPr>
          <p:cNvPr id="12" name="Straight Arrow Connector 11"/>
          <p:cNvCxnSpPr>
            <a:stCxn id="4" idx="2"/>
            <a:endCxn id="13" idx="0"/>
          </p:cNvCxnSpPr>
          <p:nvPr/>
        </p:nvCxnSpPr>
        <p:spPr>
          <a:xfrm>
            <a:off x="5453833" y="4822533"/>
            <a:ext cx="31660" cy="8079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23480" y="5630489"/>
            <a:ext cx="1124026" cy="400110"/>
          </a:xfrm>
          <a:prstGeom prst="rect">
            <a:avLst/>
          </a:prstGeom>
          <a:noFill/>
          <a:ln>
            <a:solidFill>
              <a:schemeClr val="tx1"/>
            </a:solidFill>
          </a:ln>
        </p:spPr>
        <p:txBody>
          <a:bodyPr wrap="none" rtlCol="0">
            <a:spAutoFit/>
          </a:bodyPr>
          <a:lstStyle/>
          <a:p>
            <a:r>
              <a:rPr lang="en-US" dirty="0"/>
              <a:t>Objects</a:t>
            </a:r>
          </a:p>
        </p:txBody>
      </p:sp>
      <p:cxnSp>
        <p:nvCxnSpPr>
          <p:cNvPr id="14" name="Straight Arrow Connector 13"/>
          <p:cNvCxnSpPr>
            <a:stCxn id="13" idx="1"/>
            <a:endCxn id="5" idx="2"/>
          </p:cNvCxnSpPr>
          <p:nvPr/>
        </p:nvCxnSpPr>
        <p:spPr>
          <a:xfrm flipH="1" flipV="1">
            <a:off x="1123764" y="4822533"/>
            <a:ext cx="3799716" cy="1008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939201">
            <a:off x="1697191" y="5515087"/>
            <a:ext cx="2826415" cy="369332"/>
          </a:xfrm>
          <a:prstGeom prst="rect">
            <a:avLst/>
          </a:prstGeom>
          <a:noFill/>
        </p:spPr>
        <p:txBody>
          <a:bodyPr wrap="none" rtlCol="0">
            <a:spAutoFit/>
          </a:bodyPr>
          <a:lstStyle/>
          <a:p>
            <a:r>
              <a:rPr lang="en-US" sz="1800" dirty="0"/>
              <a:t>Intensity measurements</a:t>
            </a:r>
          </a:p>
        </p:txBody>
      </p:sp>
      <p:sp>
        <p:nvSpPr>
          <p:cNvPr id="18" name="TextBox 17"/>
          <p:cNvSpPr txBox="1"/>
          <p:nvPr/>
        </p:nvSpPr>
        <p:spPr>
          <a:xfrm>
            <a:off x="5257800" y="1719352"/>
            <a:ext cx="1066800" cy="1862048"/>
          </a:xfrm>
          <a:prstGeom prst="rect">
            <a:avLst/>
          </a:prstGeom>
          <a:noFill/>
        </p:spPr>
        <p:txBody>
          <a:bodyPr wrap="square" rtlCol="0">
            <a:spAutoFit/>
          </a:bodyPr>
          <a:lstStyle/>
          <a:p>
            <a:r>
              <a:rPr lang="en-US" sz="11500" dirty="0">
                <a:solidFill>
                  <a:srgbClr val="FF0000"/>
                </a:solidFill>
              </a:rPr>
              <a:t>X</a:t>
            </a:r>
          </a:p>
        </p:txBody>
      </p:sp>
      <p:sp>
        <p:nvSpPr>
          <p:cNvPr id="88066" name="AutoShape 2"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68" name="AutoShape 4"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70" name="AutoShape 6"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8071" name="Picture 7"/>
          <p:cNvPicPr>
            <a:picLocks noChangeAspect="1" noChangeArrowheads="1"/>
          </p:cNvPicPr>
          <p:nvPr/>
        </p:nvPicPr>
        <p:blipFill>
          <a:blip r:embed="rId3" cstate="print"/>
          <a:srcRect/>
          <a:stretch>
            <a:fillRect/>
          </a:stretch>
        </p:blipFill>
        <p:spPr bwMode="auto">
          <a:xfrm>
            <a:off x="6629400" y="2057400"/>
            <a:ext cx="1905000" cy="1742872"/>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machine learning</a:t>
            </a:r>
          </a:p>
        </p:txBody>
      </p:sp>
      <p:sp>
        <p:nvSpPr>
          <p:cNvPr id="3" name="Content Placeholder 2"/>
          <p:cNvSpPr>
            <a:spLocks noGrp="1"/>
          </p:cNvSpPr>
          <p:nvPr>
            <p:ph idx="1"/>
          </p:nvPr>
        </p:nvSpPr>
        <p:spPr/>
        <p:txBody>
          <a:bodyPr/>
          <a:lstStyle/>
          <a:p>
            <a:r>
              <a:rPr lang="en-US" dirty="0"/>
              <a:t>In a nutshell: The computer computes many (~100) filters on each image and learns how to combine them to find your objects of interest</a:t>
            </a:r>
          </a:p>
        </p:txBody>
      </p:sp>
      <p:pic>
        <p:nvPicPr>
          <p:cNvPr id="4" name="Picture 3"/>
          <p:cNvPicPr>
            <a:picLocks noChangeAspect="1" noChangeArrowheads="1"/>
          </p:cNvPicPr>
          <p:nvPr/>
        </p:nvPicPr>
        <p:blipFill>
          <a:blip r:embed="rId2" cstate="print"/>
          <a:srcRect/>
          <a:stretch>
            <a:fillRect/>
          </a:stretch>
        </p:blipFill>
        <p:spPr bwMode="auto">
          <a:xfrm>
            <a:off x="2438400" y="3505200"/>
            <a:ext cx="3810000" cy="306705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600" b="1" dirty="0">
                <a:solidFill>
                  <a:srgbClr val="FF0000"/>
                </a:solidFill>
              </a:rPr>
              <a:t>White-board session on</a:t>
            </a:r>
            <a:br>
              <a:rPr lang="en-US" sz="3600" b="1" dirty="0">
                <a:solidFill>
                  <a:srgbClr val="FF0000"/>
                </a:solidFill>
              </a:rPr>
            </a:br>
            <a:r>
              <a:rPr lang="en-US" sz="3600" b="1" dirty="0">
                <a:solidFill>
                  <a:srgbClr val="FF0000"/>
                </a:solidFill>
              </a:rPr>
              <a:t>supervised pixel classification</a:t>
            </a:r>
          </a:p>
        </p:txBody>
      </p:sp>
      <p:sp>
        <p:nvSpPr>
          <p:cNvPr id="3" name="Content Placeholder 2"/>
          <p:cNvSpPr>
            <a:spLocks noGrp="1"/>
          </p:cNvSpPr>
          <p:nvPr>
            <p:ph idx="1"/>
          </p:nvPr>
        </p:nvSpPr>
        <p:spPr>
          <a:xfrm>
            <a:off x="990600" y="2514600"/>
            <a:ext cx="6324600" cy="2667000"/>
          </a:xfrm>
        </p:spPr>
        <p:txBody>
          <a:bodyPr/>
          <a:lstStyle/>
          <a:p>
            <a:r>
              <a:rPr lang="en-US" dirty="0"/>
              <a:t>Feature vectors</a:t>
            </a:r>
          </a:p>
          <a:p>
            <a:r>
              <a:rPr lang="en-US" dirty="0"/>
              <a:t>Labeling</a:t>
            </a:r>
          </a:p>
          <a:p>
            <a:r>
              <a:rPr lang="en-US" dirty="0"/>
              <a:t>Learning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lstStyle/>
          <a:p>
            <a:r>
              <a:rPr lang="en-US" sz="2800" b="1" dirty="0">
                <a:solidFill>
                  <a:srgbClr val="FF0000"/>
                </a:solidFill>
              </a:rPr>
              <a:t>Supervised automated pixel classification</a:t>
            </a:r>
          </a:p>
        </p:txBody>
      </p:sp>
      <p:sp>
        <p:nvSpPr>
          <p:cNvPr id="3" name="Content Placeholder 2"/>
          <p:cNvSpPr>
            <a:spLocks noGrp="1"/>
          </p:cNvSpPr>
          <p:nvPr>
            <p:ph idx="1"/>
          </p:nvPr>
        </p:nvSpPr>
        <p:spPr>
          <a:xfrm>
            <a:off x="304800" y="1219200"/>
            <a:ext cx="6019800" cy="4648200"/>
          </a:xfrm>
        </p:spPr>
        <p:txBody>
          <a:bodyPr>
            <a:noAutofit/>
          </a:bodyPr>
          <a:lstStyle/>
          <a:p>
            <a:pPr lvl="0">
              <a:lnSpc>
                <a:spcPct val="80000"/>
              </a:lnSpc>
            </a:pPr>
            <a:r>
              <a:rPr lang="en-US" sz="2000" dirty="0"/>
              <a:t>Open “../</a:t>
            </a:r>
            <a:r>
              <a:rPr lang="en-US" sz="2000" dirty="0" err="1"/>
              <a:t>supervised_segmentation</a:t>
            </a:r>
            <a:r>
              <a:rPr lang="en-US" sz="2000" dirty="0"/>
              <a:t>/scanningEM_flyEye.tif”</a:t>
            </a:r>
          </a:p>
          <a:p>
            <a:pPr lvl="0">
              <a:lnSpc>
                <a:spcPct val="80000"/>
              </a:lnSpc>
            </a:pPr>
            <a:r>
              <a:rPr lang="en-US" sz="2000" dirty="0"/>
              <a:t>Run [</a:t>
            </a:r>
            <a:r>
              <a:rPr lang="en-US" sz="2000" dirty="0" err="1"/>
              <a:t>Plugins</a:t>
            </a:r>
            <a:r>
              <a:rPr lang="en-US" sz="2000" dirty="0"/>
              <a:t>..Segmentation..Trainable </a:t>
            </a:r>
            <a:r>
              <a:rPr lang="en-US" sz="2000" dirty="0" err="1"/>
              <a:t>Weka</a:t>
            </a:r>
            <a:r>
              <a:rPr lang="en-US" sz="2000" dirty="0"/>
              <a:t> Segmentation]</a:t>
            </a:r>
          </a:p>
          <a:p>
            <a:pPr lvl="0">
              <a:lnSpc>
                <a:spcPct val="80000"/>
              </a:lnSpc>
            </a:pPr>
            <a:r>
              <a:rPr lang="en-US" sz="2000" dirty="0"/>
              <a:t>Add labels using the freehand line tool:</a:t>
            </a:r>
          </a:p>
          <a:p>
            <a:pPr lvl="1">
              <a:lnSpc>
                <a:spcPct val="80000"/>
              </a:lnSpc>
            </a:pPr>
            <a:r>
              <a:rPr lang="en-US" sz="1600" dirty="0"/>
              <a:t>mark regions on the eye [Add to class 1]</a:t>
            </a:r>
          </a:p>
          <a:p>
            <a:pPr lvl="1">
              <a:lnSpc>
                <a:spcPct val="80000"/>
              </a:lnSpc>
            </a:pPr>
            <a:r>
              <a:rPr lang="en-US" sz="1600" dirty="0"/>
              <a:t>mark regions outside the eye [Add to class 2]</a:t>
            </a:r>
          </a:p>
          <a:p>
            <a:pPr>
              <a:lnSpc>
                <a:spcPct val="80000"/>
              </a:lnSpc>
            </a:pPr>
            <a:r>
              <a:rPr lang="en-US" sz="2000" dirty="0"/>
              <a:t>Try the prediction: [Train classifier]</a:t>
            </a:r>
          </a:p>
          <a:p>
            <a:pPr>
              <a:lnSpc>
                <a:spcPct val="80000"/>
              </a:lnSpc>
            </a:pPr>
            <a:r>
              <a:rPr lang="en-US" sz="2000" dirty="0"/>
              <a:t>Add more labels to regions where the prediction is not yet satisfactory</a:t>
            </a:r>
          </a:p>
          <a:p>
            <a:pPr>
              <a:lnSpc>
                <a:spcPct val="80000"/>
              </a:lnSpc>
            </a:pPr>
            <a:r>
              <a:rPr lang="en-US" sz="2000" dirty="0"/>
              <a:t>If you are satisfied export results: [Get probability]</a:t>
            </a:r>
          </a:p>
          <a:p>
            <a:pPr>
              <a:lnSpc>
                <a:spcPct val="80000"/>
              </a:lnSpc>
            </a:pPr>
            <a:r>
              <a:rPr lang="en-US" sz="2000" dirty="0"/>
              <a:t>Use </a:t>
            </a:r>
            <a:r>
              <a:rPr lang="en-US" sz="2000" dirty="0" err="1"/>
              <a:t>thresholding</a:t>
            </a:r>
            <a:r>
              <a:rPr lang="en-US" sz="2000" dirty="0"/>
              <a:t> [Image..Adjust..Threshold] and the particle analyzer [Analyze..Analyze Particles] to segment the eye</a:t>
            </a:r>
          </a:p>
          <a:p>
            <a:pPr lvl="1">
              <a:lnSpc>
                <a:spcPct val="80000"/>
              </a:lnSpc>
            </a:pPr>
            <a:endParaRPr lang="en-US" sz="1600" dirty="0"/>
          </a:p>
          <a:p>
            <a:pPr lvl="1">
              <a:lnSpc>
                <a:spcPct val="80000"/>
              </a:lnSpc>
            </a:pPr>
            <a:endParaRPr lang="en-US" sz="1600" dirty="0"/>
          </a:p>
        </p:txBody>
      </p:sp>
      <p:pic>
        <p:nvPicPr>
          <p:cNvPr id="106500" name="Picture 4"/>
          <p:cNvPicPr>
            <a:picLocks noChangeAspect="1" noChangeArrowheads="1"/>
          </p:cNvPicPr>
          <p:nvPr/>
        </p:nvPicPr>
        <p:blipFill>
          <a:blip r:embed="rId2" cstate="print"/>
          <a:srcRect l="21684" t="5753" b="32326"/>
          <a:stretch>
            <a:fillRect/>
          </a:stretch>
        </p:blipFill>
        <p:spPr bwMode="auto">
          <a:xfrm>
            <a:off x="6271193" y="1600200"/>
            <a:ext cx="2405063" cy="1617249"/>
          </a:xfrm>
          <a:prstGeom prst="rect">
            <a:avLst/>
          </a:prstGeom>
          <a:noFill/>
          <a:ln w="9525">
            <a:noFill/>
            <a:miter lim="800000"/>
            <a:headEnd/>
            <a:tailEnd/>
          </a:ln>
        </p:spPr>
      </p:pic>
      <p:pic>
        <p:nvPicPr>
          <p:cNvPr id="106501" name="Picture 5"/>
          <p:cNvPicPr>
            <a:picLocks noChangeAspect="1" noChangeArrowheads="1"/>
          </p:cNvPicPr>
          <p:nvPr/>
        </p:nvPicPr>
        <p:blipFill>
          <a:blip r:embed="rId3" cstate="print"/>
          <a:srcRect/>
          <a:stretch>
            <a:fillRect/>
          </a:stretch>
        </p:blipFill>
        <p:spPr bwMode="auto">
          <a:xfrm>
            <a:off x="5230349" y="5257800"/>
            <a:ext cx="1703851" cy="1371600"/>
          </a:xfrm>
          <a:prstGeom prst="rect">
            <a:avLst/>
          </a:prstGeom>
          <a:noFill/>
          <a:ln w="9525">
            <a:noFill/>
            <a:miter lim="800000"/>
            <a:headEnd/>
            <a:tailEnd/>
          </a:ln>
          <a:effectLst/>
        </p:spPr>
      </p:pic>
      <p:pic>
        <p:nvPicPr>
          <p:cNvPr id="106504" name="Picture 8"/>
          <p:cNvPicPr>
            <a:picLocks noChangeAspect="1" noChangeArrowheads="1"/>
          </p:cNvPicPr>
          <p:nvPr/>
        </p:nvPicPr>
        <p:blipFill>
          <a:blip r:embed="rId4" cstate="print"/>
          <a:srcRect/>
          <a:stretch>
            <a:fillRect/>
          </a:stretch>
        </p:blipFill>
        <p:spPr bwMode="auto">
          <a:xfrm>
            <a:off x="7135349" y="5257800"/>
            <a:ext cx="1703851" cy="1371600"/>
          </a:xfrm>
          <a:prstGeom prst="rect">
            <a:avLst/>
          </a:prstGeom>
          <a:noFill/>
          <a:ln w="9525">
            <a:noFill/>
            <a:miter lim="800000"/>
            <a:headEnd/>
            <a:tailEnd/>
          </a:ln>
          <a:effectLst/>
        </p:spPr>
      </p:pic>
      <p:pic>
        <p:nvPicPr>
          <p:cNvPr id="14" name="Picture 10"/>
          <p:cNvPicPr>
            <a:picLocks noChangeAspect="1" noChangeArrowheads="1"/>
          </p:cNvPicPr>
          <p:nvPr/>
        </p:nvPicPr>
        <p:blipFill>
          <a:blip r:embed="rId5" cstate="print"/>
          <a:srcRect t="21818" r="69915"/>
          <a:stretch>
            <a:fillRect/>
          </a:stretch>
        </p:blipFill>
        <p:spPr bwMode="auto">
          <a:xfrm>
            <a:off x="7261794" y="3733800"/>
            <a:ext cx="1295399" cy="632979"/>
          </a:xfrm>
          <a:prstGeom prst="rect">
            <a:avLst/>
          </a:prstGeom>
          <a:noFill/>
          <a:ln w="9525">
            <a:noFill/>
            <a:miter lim="800000"/>
            <a:headEnd/>
            <a:tailEnd/>
          </a:ln>
        </p:spPr>
      </p:pic>
      <p:sp>
        <p:nvSpPr>
          <p:cNvPr id="15" name="TextBox 14"/>
          <p:cNvSpPr txBox="1"/>
          <p:nvPr/>
        </p:nvSpPr>
        <p:spPr>
          <a:xfrm>
            <a:off x="6934200" y="3352800"/>
            <a:ext cx="1705415" cy="338554"/>
          </a:xfrm>
          <a:prstGeom prst="rect">
            <a:avLst/>
          </a:prstGeom>
          <a:noFill/>
        </p:spPr>
        <p:txBody>
          <a:bodyPr wrap="none" rtlCol="0">
            <a:spAutoFit/>
          </a:bodyPr>
          <a:lstStyle/>
          <a:p>
            <a:r>
              <a:rPr lang="en-US" sz="1600" b="0" dirty="0"/>
              <a:t>Freehand line tool</a:t>
            </a:r>
          </a:p>
        </p:txBody>
      </p:sp>
      <p:sp>
        <p:nvSpPr>
          <p:cNvPr id="16" name="TextBox 15"/>
          <p:cNvSpPr txBox="1"/>
          <p:nvPr/>
        </p:nvSpPr>
        <p:spPr>
          <a:xfrm>
            <a:off x="6553200" y="1143000"/>
            <a:ext cx="2175095" cy="338554"/>
          </a:xfrm>
          <a:prstGeom prst="rect">
            <a:avLst/>
          </a:prstGeom>
          <a:noFill/>
        </p:spPr>
        <p:txBody>
          <a:bodyPr wrap="none" rtlCol="0">
            <a:spAutoFit/>
          </a:bodyPr>
          <a:lstStyle/>
          <a:p>
            <a:r>
              <a:rPr lang="en-US" sz="1600" b="0" dirty="0"/>
              <a:t>Trainable Segmentation</a:t>
            </a:r>
          </a:p>
        </p:txBody>
      </p:sp>
    </p:spTree>
    <p:extLst>
      <p:ext uri="{BB962C8B-B14F-4D97-AF65-F5344CB8AC3E}">
        <p14:creationId xmlns:p14="http://schemas.microsoft.com/office/powerpoint/2010/main" val="2392832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629400" cy="457200"/>
          </a:xfrm>
        </p:spPr>
        <p:txBody>
          <a:bodyPr/>
          <a:lstStyle/>
          <a:p>
            <a:r>
              <a:rPr lang="en-US" sz="2400" dirty="0"/>
              <a:t>Stitching with flat-field correction</a:t>
            </a:r>
          </a:p>
        </p:txBody>
      </p:sp>
      <p:sp>
        <p:nvSpPr>
          <p:cNvPr id="3" name="Content Placeholder 2"/>
          <p:cNvSpPr>
            <a:spLocks noGrp="1"/>
          </p:cNvSpPr>
          <p:nvPr>
            <p:ph idx="1"/>
          </p:nvPr>
        </p:nvSpPr>
        <p:spPr>
          <a:xfrm>
            <a:off x="457200" y="884237"/>
            <a:ext cx="8229600" cy="4525963"/>
          </a:xfrm>
        </p:spPr>
        <p:txBody>
          <a:bodyPr/>
          <a:lstStyle/>
          <a:p>
            <a:r>
              <a:rPr lang="en-US" sz="1600" dirty="0"/>
              <a:t>Open “../stitching/…”</a:t>
            </a:r>
          </a:p>
          <a:p>
            <a:r>
              <a:rPr lang="en-US" sz="1600" dirty="0"/>
              <a:t>Open “../stitching/..” **</a:t>
            </a:r>
          </a:p>
          <a:p>
            <a:r>
              <a:rPr lang="en-US" sz="1600" u="sng" dirty="0"/>
              <a:t>Flat-field correction of all images:*</a:t>
            </a:r>
          </a:p>
          <a:p>
            <a:r>
              <a:rPr lang="en-US" sz="1600" dirty="0"/>
              <a:t>Smooth flat-field image [Process&gt;Filters&gt;Mean](radius: 5)</a:t>
            </a:r>
          </a:p>
          <a:p>
            <a:r>
              <a:rPr lang="en-US" sz="1600" dirty="0"/>
              <a:t>Measure mean intensity of the </a:t>
            </a:r>
            <a:r>
              <a:rPr lang="en-US" sz="1600" dirty="0" err="1"/>
              <a:t>flatfield</a:t>
            </a:r>
            <a:r>
              <a:rPr lang="en-US" sz="1600" dirty="0"/>
              <a:t> image [Analyze&gt;Measure]</a:t>
            </a:r>
          </a:p>
          <a:p>
            <a:r>
              <a:rPr lang="en-US" sz="1600" dirty="0"/>
              <a:t>Divide all images by the smoothened flat-field: [Analyze&gt;Tools&gt;Calculator plus]</a:t>
            </a:r>
          </a:p>
          <a:p>
            <a:pPr lvl="1"/>
            <a:r>
              <a:rPr lang="en-US" sz="1200" dirty="0"/>
              <a:t>i1: tiles_3x3_10%overlap.lsm; i2:  </a:t>
            </a:r>
            <a:r>
              <a:rPr lang="en-US" sz="1200" dirty="0" err="1"/>
              <a:t>flatfield</a:t>
            </a:r>
            <a:r>
              <a:rPr lang="en-US" sz="1200" dirty="0"/>
              <a:t>; k1:  mean intensity of flat-field image; k2:  0</a:t>
            </a:r>
            <a:endParaRPr lang="en-US" sz="800" dirty="0"/>
          </a:p>
          <a:p>
            <a:r>
              <a:rPr lang="en-US" sz="1600" dirty="0"/>
              <a:t>Select the result and [File&gt;Save As&gt;Image Sequence](Name: tile_)</a:t>
            </a:r>
            <a:endParaRPr lang="en-US" sz="1200" dirty="0"/>
          </a:p>
          <a:p>
            <a:r>
              <a:rPr lang="en-US" sz="1600" u="sng" dirty="0"/>
              <a:t>Stitching of corrected images:</a:t>
            </a:r>
          </a:p>
          <a:p>
            <a:r>
              <a:rPr lang="en-US" sz="1600" dirty="0"/>
              <a:t>[</a:t>
            </a:r>
            <a:r>
              <a:rPr lang="en-US" sz="1600" dirty="0" err="1"/>
              <a:t>Plugins</a:t>
            </a:r>
            <a:r>
              <a:rPr lang="en-US" sz="1600" dirty="0"/>
              <a:t>&gt;Stitching&gt;Grid/Collection stitching](click OK)</a:t>
            </a:r>
          </a:p>
          <a:p>
            <a:pPr lvl="1"/>
            <a:r>
              <a:rPr lang="en-US" sz="1200" dirty="0"/>
              <a:t>Grid size x &amp; y: 3</a:t>
            </a:r>
          </a:p>
          <a:p>
            <a:pPr lvl="1"/>
            <a:r>
              <a:rPr lang="en-US" sz="1200" dirty="0"/>
              <a:t>Tile overlap: 10</a:t>
            </a:r>
          </a:p>
          <a:p>
            <a:pPr lvl="1"/>
            <a:r>
              <a:rPr lang="en-US" sz="1200" dirty="0"/>
              <a:t>First file index: 0</a:t>
            </a:r>
          </a:p>
          <a:p>
            <a:pPr lvl="1"/>
            <a:r>
              <a:rPr lang="en-US" sz="1200" dirty="0"/>
              <a:t>Directory: Choose the directory where you saved the tiles</a:t>
            </a:r>
          </a:p>
          <a:p>
            <a:pPr lvl="1"/>
            <a:r>
              <a:rPr lang="en-US" sz="1200" dirty="0"/>
              <a:t>File names for tiles: tile_{</a:t>
            </a:r>
            <a:r>
              <a:rPr lang="en-US" sz="1200" dirty="0" err="1"/>
              <a:t>iiii</a:t>
            </a:r>
            <a:r>
              <a:rPr lang="en-US" sz="1200" dirty="0"/>
              <a:t>}.</a:t>
            </a:r>
            <a:r>
              <a:rPr lang="en-US" sz="1200" dirty="0" err="1"/>
              <a:t>tif</a:t>
            </a:r>
            <a:endParaRPr lang="en-US" sz="1200" dirty="0"/>
          </a:p>
          <a:p>
            <a:pPr lvl="1"/>
            <a:endParaRPr lang="en-US" sz="1200" dirty="0"/>
          </a:p>
          <a:p>
            <a:endParaRPr lang="en-US" sz="1600" dirty="0"/>
          </a:p>
        </p:txBody>
      </p:sp>
      <p:sp>
        <p:nvSpPr>
          <p:cNvPr id="4" name="TextBox 3"/>
          <p:cNvSpPr txBox="1"/>
          <p:nvPr/>
        </p:nvSpPr>
        <p:spPr>
          <a:xfrm flipH="1">
            <a:off x="304800" y="5638800"/>
            <a:ext cx="8382000" cy="646331"/>
          </a:xfrm>
          <a:prstGeom prst="rect">
            <a:avLst/>
          </a:prstGeom>
          <a:noFill/>
        </p:spPr>
        <p:txBody>
          <a:bodyPr wrap="square" rtlCol="0">
            <a:spAutoFit/>
          </a:bodyPr>
          <a:lstStyle/>
          <a:p>
            <a:r>
              <a:rPr lang="en-US" sz="1200" b="0" dirty="0"/>
              <a:t>* here we assume that pixel intensities in the absence of a sample are zero; if this is not the case you have to subtract the non-zero offset from all images before doing the flat-field correction.</a:t>
            </a:r>
          </a:p>
          <a:p>
            <a:r>
              <a:rPr lang="en-US" sz="1200" b="0" dirty="0"/>
              <a:t>** computing a flat-field from the tiles can be quite good (for sure better than the </a:t>
            </a:r>
            <a:r>
              <a:rPr lang="en-US" sz="1200" b="0" dirty="0" err="1"/>
              <a:t>fluo</a:t>
            </a:r>
            <a:r>
              <a:rPr lang="en-US" sz="1200" b="0" dirty="0"/>
              <a:t>-slide)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solidFill>
                  <a:schemeClr val="bg1"/>
                </a:solidFill>
              </a:rPr>
              <a:t>Flat-field correction</a:t>
            </a:r>
          </a:p>
        </p:txBody>
      </p:sp>
      <p:pic>
        <p:nvPicPr>
          <p:cNvPr id="5" name="Picture 4" descr="5x5_badIllu_Fused_noCorr.jpg"/>
          <p:cNvPicPr>
            <a:picLocks noChangeAspect="1"/>
          </p:cNvPicPr>
          <p:nvPr/>
        </p:nvPicPr>
        <p:blipFill>
          <a:blip r:embed="rId2" cstate="print"/>
          <a:stretch>
            <a:fillRect/>
          </a:stretch>
        </p:blipFill>
        <p:spPr>
          <a:xfrm>
            <a:off x="228600" y="2133600"/>
            <a:ext cx="3114972" cy="3124200"/>
          </a:xfrm>
          <a:prstGeom prst="rect">
            <a:avLst/>
          </a:prstGeom>
        </p:spPr>
      </p:pic>
      <p:pic>
        <p:nvPicPr>
          <p:cNvPr id="7" name="Picture 6" descr="5x5_badIllu_Fused_Corr.jpg"/>
          <p:cNvPicPr>
            <a:picLocks noChangeAspect="1"/>
          </p:cNvPicPr>
          <p:nvPr/>
        </p:nvPicPr>
        <p:blipFill>
          <a:blip r:embed="rId3" cstate="print"/>
          <a:stretch>
            <a:fillRect/>
          </a:stretch>
        </p:blipFill>
        <p:spPr>
          <a:xfrm>
            <a:off x="5715000" y="2133600"/>
            <a:ext cx="3124200" cy="3133454"/>
          </a:xfrm>
          <a:prstGeom prst="rect">
            <a:avLst/>
          </a:prstGeom>
        </p:spPr>
      </p:pic>
      <p:pic>
        <p:nvPicPr>
          <p:cNvPr id="8" name="Picture 7" descr="badIllu--ComputedFlatfield.jpg"/>
          <p:cNvPicPr>
            <a:picLocks noChangeAspect="1"/>
          </p:cNvPicPr>
          <p:nvPr/>
        </p:nvPicPr>
        <p:blipFill>
          <a:blip r:embed="rId4" cstate="print"/>
          <a:stretch>
            <a:fillRect/>
          </a:stretch>
        </p:blipFill>
        <p:spPr>
          <a:xfrm>
            <a:off x="3657600" y="2895600"/>
            <a:ext cx="1676400" cy="1676400"/>
          </a:xfrm>
          <a:prstGeom prst="rect">
            <a:avLst/>
          </a:prstGeom>
        </p:spPr>
      </p:pic>
      <p:sp>
        <p:nvSpPr>
          <p:cNvPr id="9" name="TextBox 8"/>
          <p:cNvSpPr txBox="1"/>
          <p:nvPr/>
        </p:nvSpPr>
        <p:spPr>
          <a:xfrm>
            <a:off x="685800" y="1676400"/>
            <a:ext cx="2177199" cy="400110"/>
          </a:xfrm>
          <a:prstGeom prst="rect">
            <a:avLst/>
          </a:prstGeom>
          <a:noFill/>
        </p:spPr>
        <p:txBody>
          <a:bodyPr wrap="none" rtlCol="0">
            <a:spAutoFit/>
          </a:bodyPr>
          <a:lstStyle/>
          <a:p>
            <a:r>
              <a:rPr lang="en-US" dirty="0">
                <a:solidFill>
                  <a:schemeClr val="bg1"/>
                </a:solidFill>
              </a:rPr>
              <a:t>5x5 stitched raw</a:t>
            </a:r>
          </a:p>
        </p:txBody>
      </p:sp>
      <p:sp>
        <p:nvSpPr>
          <p:cNvPr id="10" name="TextBox 9"/>
          <p:cNvSpPr txBox="1"/>
          <p:nvPr/>
        </p:nvSpPr>
        <p:spPr>
          <a:xfrm>
            <a:off x="5867400" y="1676400"/>
            <a:ext cx="2904962" cy="400110"/>
          </a:xfrm>
          <a:prstGeom prst="rect">
            <a:avLst/>
          </a:prstGeom>
          <a:noFill/>
        </p:spPr>
        <p:txBody>
          <a:bodyPr wrap="none" rtlCol="0">
            <a:spAutoFit/>
          </a:bodyPr>
          <a:lstStyle/>
          <a:p>
            <a:r>
              <a:rPr lang="en-US" dirty="0">
                <a:solidFill>
                  <a:schemeClr val="bg1"/>
                </a:solidFill>
              </a:rPr>
              <a:t>5x5 stitched corrected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Time-lapse handling and analysis</a:t>
            </a:r>
          </a:p>
        </p:txBody>
      </p:sp>
      <p:pic>
        <p:nvPicPr>
          <p:cNvPr id="7" name="TransportOfEndosomalVirus.avi">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3048000" y="2209800"/>
            <a:ext cx="2919413" cy="3505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Time-lapse: Movie making and annotation</a:t>
            </a:r>
          </a:p>
        </p:txBody>
      </p:sp>
      <p:sp>
        <p:nvSpPr>
          <p:cNvPr id="3" name="Content Placeholder 2"/>
          <p:cNvSpPr>
            <a:spLocks noGrp="1"/>
          </p:cNvSpPr>
          <p:nvPr>
            <p:ph idx="1"/>
          </p:nvPr>
        </p:nvSpPr>
        <p:spPr/>
        <p:txBody>
          <a:bodyPr/>
          <a:lstStyle/>
          <a:p>
            <a:r>
              <a:rPr lang="en-US" sz="2400" dirty="0"/>
              <a:t>Open “../tracking/ TransportOfEndosomalVirus.tif”</a:t>
            </a:r>
          </a:p>
          <a:p>
            <a:r>
              <a:rPr lang="en-US" sz="2400" dirty="0"/>
              <a:t>Add time information: [Image..Stacks..Time Stamper] (</a:t>
            </a:r>
            <a:r>
              <a:rPr lang="en-US" sz="2400" dirty="0" err="1"/>
              <a:t>dt</a:t>
            </a:r>
            <a:r>
              <a:rPr lang="en-US" sz="2400" dirty="0"/>
              <a:t>=2s)</a:t>
            </a:r>
          </a:p>
          <a:p>
            <a:r>
              <a:rPr lang="en-US" sz="2400" dirty="0"/>
              <a:t>Save as movie: [File..Save As..AVI…] (jpeg compression)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229600" cy="1143000"/>
          </a:xfrm>
        </p:spPr>
        <p:txBody>
          <a:bodyPr/>
          <a:lstStyle/>
          <a:p>
            <a:r>
              <a:rPr lang="en-US" sz="3600" dirty="0">
                <a:solidFill>
                  <a:srgbClr val="FF0000"/>
                </a:solidFill>
              </a:rPr>
              <a:t>Manual Tracking</a:t>
            </a:r>
          </a:p>
        </p:txBody>
      </p:sp>
      <p:sp>
        <p:nvSpPr>
          <p:cNvPr id="3" name="Content Placeholder 2"/>
          <p:cNvSpPr>
            <a:spLocks noGrp="1"/>
          </p:cNvSpPr>
          <p:nvPr>
            <p:ph idx="1"/>
          </p:nvPr>
        </p:nvSpPr>
        <p:spPr>
          <a:xfrm>
            <a:off x="457200" y="1371600"/>
            <a:ext cx="8229600" cy="2819399"/>
          </a:xfrm>
        </p:spPr>
        <p:txBody>
          <a:bodyPr/>
          <a:lstStyle/>
          <a:p>
            <a:r>
              <a:rPr lang="en-US" sz="2000" dirty="0"/>
              <a:t>Open “../tracking/ TransportOfEndosomalVirus.tif”</a:t>
            </a:r>
          </a:p>
          <a:p>
            <a:r>
              <a:rPr lang="en-US" sz="2000" dirty="0"/>
              <a:t>Start tracker: [</a:t>
            </a:r>
            <a:r>
              <a:rPr lang="en-US" sz="2000" dirty="0" err="1"/>
              <a:t>Plugins</a:t>
            </a:r>
            <a:r>
              <a:rPr lang="en-US" sz="2000" dirty="0"/>
              <a:t>..Tracking..Manual Tracking]</a:t>
            </a:r>
          </a:p>
          <a:p>
            <a:r>
              <a:rPr lang="en-US" sz="2000" dirty="0"/>
              <a:t>Enter scaling [Check: Show Parameters]</a:t>
            </a:r>
            <a:endParaRPr lang="en-US" sz="1800" dirty="0"/>
          </a:p>
          <a:p>
            <a:pPr lvl="1"/>
            <a:r>
              <a:rPr lang="en-US" sz="1800" dirty="0"/>
              <a:t>Time interval: 2 s</a:t>
            </a:r>
          </a:p>
          <a:p>
            <a:pPr lvl="1"/>
            <a:r>
              <a:rPr lang="en-US" sz="1800" dirty="0"/>
              <a:t>x/y calibration: 0.129 um</a:t>
            </a:r>
          </a:p>
          <a:p>
            <a:r>
              <a:rPr lang="en-US" sz="2000" dirty="0"/>
              <a:t>Track a few (e.g., 3) different particles</a:t>
            </a:r>
          </a:p>
          <a:p>
            <a:pPr lvl="1"/>
            <a:r>
              <a:rPr lang="en-US" sz="1800" dirty="0"/>
              <a:t>[Check: Use centering correction? Local Maximum]</a:t>
            </a:r>
          </a:p>
          <a:p>
            <a:pPr lvl="1"/>
            <a:r>
              <a:rPr lang="en-US" sz="1800" dirty="0"/>
              <a:t>Track particles: [Add track] click..click… [End track]</a:t>
            </a:r>
          </a:p>
          <a:p>
            <a:r>
              <a:rPr lang="en-US" sz="2000" dirty="0"/>
              <a:t>Try the different drawing options, e.g. [Overlay Dots &amp; Lines]</a:t>
            </a:r>
          </a:p>
          <a:p>
            <a:r>
              <a:rPr lang="en-US" sz="2000" dirty="0"/>
              <a:t>Examine the results table: what are the fastest speeds that you measured?</a:t>
            </a:r>
          </a:p>
          <a:p>
            <a:pPr lvl="1"/>
            <a:endParaRPr lang="en-US" sz="1800" dirty="0"/>
          </a:p>
          <a:p>
            <a:endParaRPr lang="en-US" sz="2000" dirty="0"/>
          </a:p>
        </p:txBody>
      </p:sp>
      <p:pic>
        <p:nvPicPr>
          <p:cNvPr id="104450" name="Picture 2"/>
          <p:cNvPicPr>
            <a:picLocks noChangeAspect="1" noChangeArrowheads="1"/>
          </p:cNvPicPr>
          <p:nvPr/>
        </p:nvPicPr>
        <p:blipFill>
          <a:blip r:embed="rId3" cstate="print"/>
          <a:srcRect/>
          <a:stretch>
            <a:fillRect/>
          </a:stretch>
        </p:blipFill>
        <p:spPr bwMode="auto">
          <a:xfrm>
            <a:off x="6477000" y="228600"/>
            <a:ext cx="2514265" cy="2971800"/>
          </a:xfrm>
          <a:prstGeom prst="rect">
            <a:avLst/>
          </a:prstGeom>
          <a:noFill/>
          <a:ln w="9525">
            <a:noFill/>
            <a:miter lim="800000"/>
            <a:headEnd/>
            <a:tailEnd/>
          </a:ln>
        </p:spPr>
      </p:pic>
      <p:pic>
        <p:nvPicPr>
          <p:cNvPr id="104451" name="Picture 3"/>
          <p:cNvPicPr>
            <a:picLocks noChangeAspect="1" noChangeArrowheads="1"/>
          </p:cNvPicPr>
          <p:nvPr/>
        </p:nvPicPr>
        <p:blipFill>
          <a:blip r:embed="rId4" cstate="print"/>
          <a:srcRect/>
          <a:stretch>
            <a:fillRect/>
          </a:stretch>
        </p:blipFill>
        <p:spPr bwMode="auto">
          <a:xfrm>
            <a:off x="7924800" y="3276600"/>
            <a:ext cx="1038225" cy="1246777"/>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52400"/>
            <a:ext cx="8229600" cy="1143000"/>
          </a:xfrm>
        </p:spPr>
        <p:txBody>
          <a:bodyPr>
            <a:normAutofit/>
          </a:bodyPr>
          <a:lstStyle/>
          <a:p>
            <a:pPr eaLnBrk="1" hangingPunct="1">
              <a:defRPr/>
            </a:pPr>
            <a:r>
              <a:rPr lang="en-US" sz="2400" b="1" dirty="0">
                <a:solidFill>
                  <a:srgbClr val="FF0000"/>
                </a:solidFill>
              </a:rPr>
              <a:t>Kymograph Analysis</a:t>
            </a:r>
          </a:p>
        </p:txBody>
      </p:sp>
      <p:sp>
        <p:nvSpPr>
          <p:cNvPr id="40963" name="Content Placeholder 2"/>
          <p:cNvSpPr>
            <a:spLocks noGrp="1"/>
          </p:cNvSpPr>
          <p:nvPr>
            <p:ph idx="4294967295"/>
          </p:nvPr>
        </p:nvSpPr>
        <p:spPr>
          <a:xfrm>
            <a:off x="228600" y="685800"/>
            <a:ext cx="6858000" cy="2514600"/>
          </a:xfrm>
        </p:spPr>
        <p:txBody>
          <a:bodyPr/>
          <a:lstStyle/>
          <a:p>
            <a:pPr eaLnBrk="1" hangingPunct="1"/>
            <a:r>
              <a:rPr lang="en-US" sz="1800" dirty="0"/>
              <a:t>Open </a:t>
            </a:r>
            <a:r>
              <a:rPr lang="en-US" sz="1800" b="1" dirty="0"/>
              <a:t>“../gfp_tirf_dt0.5s_dx106nm.TIF”</a:t>
            </a:r>
            <a:r>
              <a:rPr lang="en-US" sz="1800" b="1" i="1" dirty="0"/>
              <a:t> (</a:t>
            </a:r>
            <a:r>
              <a:rPr lang="en-US" sz="1800" b="1" i="1" dirty="0" err="1"/>
              <a:t>File..Open</a:t>
            </a:r>
            <a:r>
              <a:rPr lang="en-US" sz="1800" b="1" i="1" dirty="0"/>
              <a:t>)</a:t>
            </a:r>
            <a:endParaRPr lang="en-US" sz="1800" dirty="0"/>
          </a:p>
          <a:p>
            <a:pPr eaLnBrk="1" hangingPunct="1"/>
            <a:r>
              <a:rPr lang="en-US" sz="1800" dirty="0"/>
              <a:t>Enhance microtubules </a:t>
            </a:r>
            <a:r>
              <a:rPr lang="en-US" sz="1800" b="1" i="1" dirty="0"/>
              <a:t>(</a:t>
            </a:r>
            <a:r>
              <a:rPr lang="en-US" sz="1800" b="1" i="1" dirty="0" err="1"/>
              <a:t>Process..Subtract</a:t>
            </a:r>
            <a:r>
              <a:rPr lang="en-US" sz="1800" b="1" i="1" dirty="0"/>
              <a:t> Background)</a:t>
            </a:r>
          </a:p>
          <a:p>
            <a:pPr lvl="1" eaLnBrk="1" hangingPunct="1"/>
            <a:r>
              <a:rPr lang="en-US" sz="1600" b="1" i="1" dirty="0"/>
              <a:t>5 pixel radius (</a:t>
            </a:r>
            <a:r>
              <a:rPr lang="en-US" sz="1600" b="1" i="1" u="sng" dirty="0"/>
              <a:t>no</a:t>
            </a:r>
            <a:r>
              <a:rPr lang="en-US" sz="1600" b="1" i="1" dirty="0"/>
              <a:t> “light background”)</a:t>
            </a:r>
          </a:p>
          <a:p>
            <a:pPr eaLnBrk="1" hangingPunct="1"/>
            <a:r>
              <a:rPr lang="en-US" sz="1800" dirty="0"/>
              <a:t>Trace a dynamic microtubule </a:t>
            </a:r>
            <a:r>
              <a:rPr lang="en-US" sz="1800" b="1" i="1" dirty="0"/>
              <a:t>(Segmented Line Tool)</a:t>
            </a:r>
          </a:p>
          <a:p>
            <a:pPr lvl="1" eaLnBrk="1" hangingPunct="1"/>
            <a:r>
              <a:rPr lang="en-US" sz="1400" i="1" dirty="0"/>
              <a:t>Optional Trick:  Make a max-projection of the movie </a:t>
            </a:r>
          </a:p>
          <a:p>
            <a:pPr eaLnBrk="1" hangingPunct="1"/>
            <a:r>
              <a:rPr lang="nl-NL" sz="1800" dirty="0"/>
              <a:t>Change </a:t>
            </a:r>
            <a:r>
              <a:rPr lang="nl-NL" sz="1800" dirty="0" err="1"/>
              <a:t>scaling</a:t>
            </a:r>
            <a:r>
              <a:rPr lang="nl-NL" sz="1800" dirty="0"/>
              <a:t> </a:t>
            </a:r>
            <a:r>
              <a:rPr lang="nl-NL" sz="1800" dirty="0" err="1"/>
              <a:t>to</a:t>
            </a:r>
            <a:r>
              <a:rPr lang="nl-NL" sz="1800" dirty="0"/>
              <a:t> 1 pixel in </a:t>
            </a:r>
            <a:r>
              <a:rPr lang="nl-NL" sz="1800" dirty="0" err="1"/>
              <a:t>x,y</a:t>
            </a:r>
            <a:r>
              <a:rPr lang="nl-NL" sz="1800" dirty="0"/>
              <a:t> </a:t>
            </a:r>
            <a:r>
              <a:rPr lang="nl-NL" sz="1800" dirty="0" err="1"/>
              <a:t>and</a:t>
            </a:r>
            <a:r>
              <a:rPr lang="nl-NL" sz="1800" dirty="0"/>
              <a:t> </a:t>
            </a:r>
            <a:r>
              <a:rPr lang="nl-NL" sz="1800" dirty="0" err="1"/>
              <a:t>z</a:t>
            </a:r>
            <a:r>
              <a:rPr lang="nl-NL" sz="1800" dirty="0"/>
              <a:t> </a:t>
            </a:r>
            <a:r>
              <a:rPr lang="en-US" sz="1800" b="1" i="1" dirty="0"/>
              <a:t>(</a:t>
            </a:r>
            <a:r>
              <a:rPr lang="en-US" sz="1800" b="1" i="1" dirty="0" err="1"/>
              <a:t>Image..Properties</a:t>
            </a:r>
            <a:r>
              <a:rPr lang="en-US" sz="1800" b="1" i="1" dirty="0"/>
              <a:t>)</a:t>
            </a:r>
          </a:p>
          <a:p>
            <a:pPr eaLnBrk="1" hangingPunct="1"/>
            <a:r>
              <a:rPr lang="nl-NL" sz="1800" dirty="0"/>
              <a:t>Make </a:t>
            </a:r>
            <a:r>
              <a:rPr lang="nl-NL" sz="1800" dirty="0" err="1"/>
              <a:t>Kymograph</a:t>
            </a:r>
            <a:r>
              <a:rPr lang="nl-NL" sz="1800" dirty="0"/>
              <a:t> </a:t>
            </a:r>
            <a:r>
              <a:rPr lang="en-US" sz="1800" b="1" i="1" dirty="0"/>
              <a:t>(Image..Stacks..</a:t>
            </a:r>
            <a:r>
              <a:rPr lang="en-US" sz="1800" b="1" i="1" dirty="0" err="1"/>
              <a:t>Reslice</a:t>
            </a:r>
            <a:r>
              <a:rPr lang="en-US" sz="1800" b="1" i="1" dirty="0"/>
              <a:t>)</a:t>
            </a:r>
          </a:p>
          <a:p>
            <a:pPr lvl="1" eaLnBrk="1" hangingPunct="1"/>
            <a:r>
              <a:rPr lang="en-US" sz="1400" dirty="0"/>
              <a:t>Accept all default values</a:t>
            </a:r>
          </a:p>
        </p:txBody>
      </p:sp>
      <p:sp>
        <p:nvSpPr>
          <p:cNvPr id="17" name="Rectangle 16"/>
          <p:cNvSpPr/>
          <p:nvPr/>
        </p:nvSpPr>
        <p:spPr>
          <a:xfrm>
            <a:off x="304800" y="3343275"/>
            <a:ext cx="59436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dirty="0">
                <a:solidFill>
                  <a:srgbClr val="000000"/>
                </a:solidFill>
              </a:rPr>
              <a:t>Task:</a:t>
            </a:r>
            <a:r>
              <a:rPr lang="en-US" sz="1800" b="0" dirty="0">
                <a:solidFill>
                  <a:srgbClr val="000000"/>
                </a:solidFill>
              </a:rPr>
              <a:t> measure one growth and one shrinkage speed of a microtubule (see example below).</a:t>
            </a:r>
            <a:br>
              <a:rPr lang="en-US" sz="1800" b="0" dirty="0">
                <a:solidFill>
                  <a:srgbClr val="000000"/>
                </a:solidFill>
              </a:rPr>
            </a:br>
            <a:r>
              <a:rPr lang="en-US" sz="1800" b="0" dirty="0" err="1">
                <a:solidFill>
                  <a:srgbClr val="000000"/>
                </a:solidFill>
              </a:rPr>
              <a:t>dx_pixel</a:t>
            </a:r>
            <a:r>
              <a:rPr lang="en-US" sz="1800" b="0" dirty="0">
                <a:solidFill>
                  <a:srgbClr val="000000"/>
                </a:solidFill>
              </a:rPr>
              <a:t> = 106 nm,  </a:t>
            </a:r>
            <a:r>
              <a:rPr lang="en-US" sz="1800" b="0" dirty="0" err="1">
                <a:solidFill>
                  <a:srgbClr val="000000"/>
                </a:solidFill>
              </a:rPr>
              <a:t>dt_pixel</a:t>
            </a:r>
            <a:r>
              <a:rPr lang="en-US" sz="1800" b="0" dirty="0">
                <a:solidFill>
                  <a:srgbClr val="000000"/>
                </a:solidFill>
              </a:rPr>
              <a:t> = 0.5 s</a:t>
            </a:r>
          </a:p>
        </p:txBody>
      </p:sp>
      <p:sp>
        <p:nvSpPr>
          <p:cNvPr id="20" name="TextBox 19"/>
          <p:cNvSpPr txBox="1"/>
          <p:nvPr/>
        </p:nvSpPr>
        <p:spPr>
          <a:xfrm>
            <a:off x="11125200" y="5638800"/>
            <a:ext cx="1524000" cy="10779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dirty="0">
                <a:solidFill>
                  <a:schemeClr val="bg1">
                    <a:lumMod val="75000"/>
                  </a:schemeClr>
                </a:solidFill>
              </a:rPr>
              <a:t>Demonstrate: segmented line, save as x-y coordinates…</a:t>
            </a:r>
            <a:endParaRPr lang="en-US" sz="1600" b="0" dirty="0">
              <a:solidFill>
                <a:schemeClr val="bg1">
                  <a:lumMod val="75000"/>
                </a:schemeClr>
              </a:solidFill>
            </a:endParaRPr>
          </a:p>
        </p:txBody>
      </p:sp>
      <p:pic>
        <p:nvPicPr>
          <p:cNvPr id="27" name="gfp-tubulin_tirf.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6819900" y="0"/>
            <a:ext cx="2324100" cy="1752600"/>
          </a:xfrm>
          <a:prstGeom prst="rect">
            <a:avLst/>
          </a:prstGeom>
          <a:noFill/>
          <a:ln w="9525">
            <a:noFill/>
            <a:miter lim="800000"/>
            <a:headEnd/>
            <a:tailEnd/>
          </a:ln>
        </p:spPr>
      </p:pic>
      <p:grpSp>
        <p:nvGrpSpPr>
          <p:cNvPr id="3" name="Group 22"/>
          <p:cNvGrpSpPr>
            <a:grpSpLocks/>
          </p:cNvGrpSpPr>
          <p:nvPr/>
        </p:nvGrpSpPr>
        <p:grpSpPr bwMode="auto">
          <a:xfrm>
            <a:off x="7086600" y="2362200"/>
            <a:ext cx="5276850" cy="933450"/>
            <a:chOff x="7010400" y="1981200"/>
            <a:chExt cx="5276850" cy="933450"/>
          </a:xfrm>
        </p:grpSpPr>
        <p:pic>
          <p:nvPicPr>
            <p:cNvPr id="40979" name="Picture 2"/>
            <p:cNvPicPr>
              <a:picLocks noChangeAspect="1" noChangeArrowheads="1"/>
            </p:cNvPicPr>
            <p:nvPr/>
          </p:nvPicPr>
          <p:blipFill>
            <a:blip r:embed="rId6" cstate="print"/>
            <a:srcRect/>
            <a:stretch>
              <a:fillRect/>
            </a:stretch>
          </p:blipFill>
          <p:spPr bwMode="auto">
            <a:xfrm>
              <a:off x="7010400" y="1981200"/>
              <a:ext cx="5276850" cy="933450"/>
            </a:xfrm>
            <a:prstGeom prst="rect">
              <a:avLst/>
            </a:prstGeom>
            <a:noFill/>
            <a:ln w="9525">
              <a:noFill/>
              <a:miter lim="800000"/>
              <a:headEnd/>
              <a:tailEnd/>
            </a:ln>
          </p:spPr>
        </p:pic>
        <p:sp>
          <p:nvSpPr>
            <p:cNvPr id="22" name="Rectangle 21"/>
            <p:cNvSpPr/>
            <p:nvPr/>
          </p:nvSpPr>
          <p:spPr>
            <a:xfrm>
              <a:off x="8032750" y="2393950"/>
              <a:ext cx="227013"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24" name="Straight Arrow Connector 23"/>
          <p:cNvCxnSpPr/>
          <p:nvPr/>
        </p:nvCxnSpPr>
        <p:spPr>
          <a:xfrm>
            <a:off x="6188075" y="1928813"/>
            <a:ext cx="1889125" cy="8143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9643" name="Picture 7"/>
          <p:cNvPicPr>
            <a:picLocks noChangeAspect="1" noChangeArrowheads="1"/>
          </p:cNvPicPr>
          <p:nvPr/>
        </p:nvPicPr>
        <p:blipFill>
          <a:blip r:embed="rId7" cstate="print"/>
          <a:srcRect/>
          <a:stretch>
            <a:fillRect/>
          </a:stretch>
        </p:blipFill>
        <p:spPr bwMode="auto">
          <a:xfrm>
            <a:off x="9372600" y="3962400"/>
            <a:ext cx="1693862" cy="2743200"/>
          </a:xfrm>
          <a:prstGeom prst="rect">
            <a:avLst/>
          </a:prstGeom>
          <a:noFill/>
          <a:ln w="9525">
            <a:noFill/>
            <a:miter lim="800000"/>
            <a:headEnd/>
            <a:tailEnd/>
          </a:ln>
        </p:spPr>
      </p:pic>
      <p:pic>
        <p:nvPicPr>
          <p:cNvPr id="40970" name="Picture 15"/>
          <p:cNvPicPr>
            <a:picLocks noChangeAspect="1" noChangeArrowheads="1"/>
          </p:cNvPicPr>
          <p:nvPr/>
        </p:nvPicPr>
        <p:blipFill>
          <a:blip r:embed="rId8" cstate="print"/>
          <a:srcRect l="5196" t="19775" r="4762" b="59445"/>
          <a:stretch>
            <a:fillRect/>
          </a:stretch>
        </p:blipFill>
        <p:spPr bwMode="auto">
          <a:xfrm>
            <a:off x="533400" y="4724400"/>
            <a:ext cx="3962400" cy="1676400"/>
          </a:xfrm>
          <a:prstGeom prst="rect">
            <a:avLst/>
          </a:prstGeom>
          <a:noFill/>
          <a:ln w="9525">
            <a:noFill/>
            <a:miter lim="800000"/>
            <a:headEnd/>
            <a:tailEnd/>
          </a:ln>
        </p:spPr>
      </p:pic>
      <p:cxnSp>
        <p:nvCxnSpPr>
          <p:cNvPr id="19" name="Straight Connector 18"/>
          <p:cNvCxnSpPr/>
          <p:nvPr/>
        </p:nvCxnSpPr>
        <p:spPr>
          <a:xfrm flipV="1">
            <a:off x="2667000" y="5562600"/>
            <a:ext cx="0" cy="381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67000" y="5562600"/>
            <a:ext cx="1371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40973" name="TextBox 29"/>
          <p:cNvSpPr txBox="1">
            <a:spLocks noChangeArrowheads="1"/>
          </p:cNvSpPr>
          <p:nvPr/>
        </p:nvSpPr>
        <p:spPr bwMode="auto">
          <a:xfrm>
            <a:off x="2586038" y="5181600"/>
            <a:ext cx="1528762" cy="400050"/>
          </a:xfrm>
          <a:prstGeom prst="rect">
            <a:avLst/>
          </a:prstGeom>
          <a:noFill/>
          <a:ln w="9525">
            <a:noFill/>
            <a:miter lim="800000"/>
            <a:headEnd/>
            <a:tailEnd/>
          </a:ln>
        </p:spPr>
        <p:txBody>
          <a:bodyPr wrap="none">
            <a:spAutoFit/>
          </a:bodyPr>
          <a:lstStyle/>
          <a:p>
            <a:r>
              <a:rPr lang="en-US">
                <a:solidFill>
                  <a:srgbClr val="FFFF00"/>
                </a:solidFill>
                <a:latin typeface="Calibri" pitchFamily="34" charset="0"/>
                <a:cs typeface="Arial" charset="0"/>
              </a:rPr>
              <a:t>dx= -35 pixel</a:t>
            </a:r>
          </a:p>
        </p:txBody>
      </p:sp>
      <p:sp>
        <p:nvSpPr>
          <p:cNvPr id="40974" name="TextBox 30"/>
          <p:cNvSpPr txBox="1">
            <a:spLocks noChangeArrowheads="1"/>
          </p:cNvSpPr>
          <p:nvPr/>
        </p:nvSpPr>
        <p:spPr bwMode="auto">
          <a:xfrm>
            <a:off x="1249363" y="5562600"/>
            <a:ext cx="1417637" cy="400050"/>
          </a:xfrm>
          <a:prstGeom prst="rect">
            <a:avLst/>
          </a:prstGeom>
          <a:noFill/>
          <a:ln w="9525">
            <a:noFill/>
            <a:miter lim="800000"/>
            <a:headEnd/>
            <a:tailEnd/>
          </a:ln>
        </p:spPr>
        <p:txBody>
          <a:bodyPr wrap="none">
            <a:spAutoFit/>
          </a:bodyPr>
          <a:lstStyle/>
          <a:p>
            <a:r>
              <a:rPr lang="en-US">
                <a:solidFill>
                  <a:srgbClr val="FF0000"/>
                </a:solidFill>
                <a:latin typeface="Calibri" pitchFamily="34" charset="0"/>
                <a:cs typeface="Arial" charset="0"/>
              </a:rPr>
              <a:t>dt= +7 pixel</a:t>
            </a:r>
          </a:p>
        </p:txBody>
      </p:sp>
      <p:cxnSp>
        <p:nvCxnSpPr>
          <p:cNvPr id="35" name="Straight Arrow Connector 34"/>
          <p:cNvCxnSpPr/>
          <p:nvPr/>
        </p:nvCxnSpPr>
        <p:spPr>
          <a:xfrm>
            <a:off x="457200" y="4648200"/>
            <a:ext cx="0" cy="1905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3400" y="4648200"/>
            <a:ext cx="41148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77" name="TextBox 39"/>
          <p:cNvSpPr txBox="1">
            <a:spLocks noChangeArrowheads="1"/>
          </p:cNvSpPr>
          <p:nvPr/>
        </p:nvSpPr>
        <p:spPr bwMode="auto">
          <a:xfrm>
            <a:off x="1846263" y="4248150"/>
            <a:ext cx="965200" cy="400050"/>
          </a:xfrm>
          <a:prstGeom prst="rect">
            <a:avLst/>
          </a:prstGeom>
          <a:noFill/>
          <a:ln w="9525">
            <a:noFill/>
            <a:miter lim="800000"/>
            <a:headEnd/>
            <a:tailEnd/>
          </a:ln>
        </p:spPr>
        <p:txBody>
          <a:bodyPr wrap="none">
            <a:spAutoFit/>
          </a:bodyPr>
          <a:lstStyle/>
          <a:p>
            <a:r>
              <a:rPr lang="en-US">
                <a:latin typeface="Calibri" pitchFamily="34" charset="0"/>
                <a:cs typeface="Arial" charset="0"/>
              </a:rPr>
              <a:t>space x</a:t>
            </a:r>
          </a:p>
        </p:txBody>
      </p:sp>
      <p:sp>
        <p:nvSpPr>
          <p:cNvPr id="40978" name="TextBox 40"/>
          <p:cNvSpPr txBox="1">
            <a:spLocks noChangeArrowheads="1"/>
          </p:cNvSpPr>
          <p:nvPr/>
        </p:nvSpPr>
        <p:spPr bwMode="auto">
          <a:xfrm rot="-5400000">
            <a:off x="-133350" y="5334000"/>
            <a:ext cx="819150" cy="400050"/>
          </a:xfrm>
          <a:prstGeom prst="rect">
            <a:avLst/>
          </a:prstGeom>
          <a:noFill/>
          <a:ln w="9525">
            <a:noFill/>
            <a:miter lim="800000"/>
            <a:headEnd/>
            <a:tailEnd/>
          </a:ln>
        </p:spPr>
        <p:txBody>
          <a:bodyPr wrap="none">
            <a:spAutoFit/>
          </a:bodyPr>
          <a:lstStyle/>
          <a:p>
            <a:r>
              <a:rPr lang="en-US">
                <a:latin typeface="Calibri" pitchFamily="34" charset="0"/>
                <a:cs typeface="Arial" charset="0"/>
              </a:rPr>
              <a:t>time t</a:t>
            </a:r>
          </a:p>
        </p:txBody>
      </p:sp>
    </p:spTree>
    <p:extLst>
      <p:ext uri="{BB962C8B-B14F-4D97-AF65-F5344CB8AC3E}">
        <p14:creationId xmlns:p14="http://schemas.microsoft.com/office/powerpoint/2010/main" val="185272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6"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3" repeatCount="indefinite" fill="hold" display="0">
                  <p:stCondLst>
                    <p:cond delay="indefinite"/>
                  </p:stCondLst>
                  <p:endCondLst>
                    <p:cond evt="onNext" delay="0">
                      <p:tgtEl>
                        <p:sldTgt/>
                      </p:tgtEl>
                    </p:cond>
                    <p:cond evt="onPrev" delay="0">
                      <p:tgtEl>
                        <p:sldTgt/>
                      </p:tgtEl>
                    </p:cond>
                  </p:endCondLst>
                </p:cTn>
                <p:tgtEl>
                  <p:spTgt spid="27"/>
                </p:tgtEl>
              </p:cMediaNode>
            </p:video>
            <p:seq concurrent="1" nextAc="seek">
              <p:cTn id="14" restart="whenNotActive" fill="hold" evtFilter="cancelBubble" nodeType="interactiveSeq">
                <p:stCondLst>
                  <p:cond evt="onClick" delay="0">
                    <p:tgtEl>
                      <p:spTgt spid="2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7"/>
                                        </p:tgtEl>
                                      </p:cBhvr>
                                    </p:cmd>
                                  </p:childTnLst>
                                </p:cTn>
                              </p:par>
                            </p:childTnLst>
                          </p:cTn>
                        </p:par>
                      </p:childTnLst>
                    </p:cTn>
                  </p:par>
                </p:childTnLst>
              </p:cTn>
              <p:nextCondLst>
                <p:cond evt="onClick" delay="0">
                  <p:tgtEl>
                    <p:spTgt spid="27"/>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1143000"/>
          </a:xfrm>
        </p:spPr>
        <p:txBody>
          <a:bodyPr>
            <a:normAutofit/>
          </a:bodyPr>
          <a:lstStyle/>
          <a:p>
            <a:r>
              <a:rPr lang="en-US" sz="3200" dirty="0">
                <a:solidFill>
                  <a:srgbClr val="FFC000"/>
                </a:solidFill>
              </a:rPr>
              <a:t>An image is a matrix of numbers</a:t>
            </a:r>
          </a:p>
        </p:txBody>
      </p:sp>
      <p:sp>
        <p:nvSpPr>
          <p:cNvPr id="3" name="Content Placeholder 2"/>
          <p:cNvSpPr>
            <a:spLocks noGrp="1"/>
          </p:cNvSpPr>
          <p:nvPr>
            <p:ph idx="1"/>
          </p:nvPr>
        </p:nvSpPr>
        <p:spPr>
          <a:xfrm>
            <a:off x="381000" y="4648200"/>
            <a:ext cx="7391400" cy="2362200"/>
          </a:xfrm>
        </p:spPr>
        <p:txBody>
          <a:bodyPr>
            <a:normAutofit/>
          </a:bodyPr>
          <a:lstStyle/>
          <a:p>
            <a:r>
              <a:rPr lang="en-US" sz="2400" dirty="0">
                <a:solidFill>
                  <a:schemeClr val="bg1"/>
                </a:solidFill>
              </a:rPr>
              <a:t>8-bit: 0,1,..,255 (2^8 - 1)</a:t>
            </a:r>
          </a:p>
          <a:p>
            <a:r>
              <a:rPr lang="en-US" sz="2400" dirty="0">
                <a:solidFill>
                  <a:schemeClr val="bg1"/>
                </a:solidFill>
              </a:rPr>
              <a:t>12-bit: 0,1,..,4095 (2^12 - 1)</a:t>
            </a:r>
          </a:p>
          <a:p>
            <a:r>
              <a:rPr lang="en-US" sz="2400" dirty="0">
                <a:solidFill>
                  <a:schemeClr val="bg1"/>
                </a:solidFill>
              </a:rPr>
              <a:t>14-bit: 0,1..,16383 (2^14 - 1) </a:t>
            </a:r>
            <a:endParaRPr lang="en-US" sz="2400" dirty="0">
              <a:solidFill>
                <a:schemeClr val="bg1"/>
              </a:solidFill>
              <a:sym typeface="Wingdings" pitchFamily="2" charset="2"/>
            </a:endParaRPr>
          </a:p>
          <a:p>
            <a:r>
              <a:rPr lang="en-US" sz="2400" dirty="0">
                <a:solidFill>
                  <a:schemeClr val="bg1"/>
                </a:solidFill>
                <a:sym typeface="Wingdings" pitchFamily="2" charset="2"/>
              </a:rPr>
              <a:t>16-bit: 0,1,..,65535 (2^16 - 1)</a:t>
            </a:r>
            <a:endParaRPr lang="en-US" sz="2400" dirty="0">
              <a:solidFill>
                <a:srgbClr val="FF0000"/>
              </a:solidFill>
              <a:sym typeface="Wingdings" pitchFamily="2" charset="2"/>
            </a:endParaRPr>
          </a:p>
          <a:p>
            <a:pPr lvl="1"/>
            <a:endParaRPr lang="en-US" sz="2000" dirty="0">
              <a:solidFill>
                <a:schemeClr val="bg1"/>
              </a:solidFill>
            </a:endParaRPr>
          </a:p>
        </p:txBody>
      </p:sp>
      <p:pic>
        <p:nvPicPr>
          <p:cNvPr id="8" name="Picture 7"/>
          <p:cNvPicPr>
            <a:picLocks noChangeAspect="1" noChangeArrowheads="1"/>
          </p:cNvPicPr>
          <p:nvPr/>
        </p:nvPicPr>
        <p:blipFill>
          <a:blip r:embed="rId2" cstate="print"/>
          <a:srcRect/>
          <a:stretch>
            <a:fillRect/>
          </a:stretch>
        </p:blipFill>
        <p:spPr bwMode="auto">
          <a:xfrm>
            <a:off x="609600" y="1600200"/>
            <a:ext cx="2930525" cy="2209800"/>
          </a:xfrm>
          <a:prstGeom prst="rect">
            <a:avLst/>
          </a:prstGeom>
          <a:noFill/>
          <a:ln w="9525">
            <a:solidFill>
              <a:schemeClr val="tx1"/>
            </a:solid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2209800" y="1447800"/>
            <a:ext cx="1568450" cy="1182688"/>
          </a:xfrm>
          <a:prstGeom prst="rect">
            <a:avLst/>
          </a:prstGeom>
          <a:noFill/>
          <a:ln w="9525">
            <a:noFill/>
            <a:miter lim="800000"/>
            <a:headEnd/>
            <a:tailEnd/>
          </a:ln>
        </p:spPr>
      </p:pic>
      <p:cxnSp>
        <p:nvCxnSpPr>
          <p:cNvPr id="12" name="Straight Connector 11"/>
          <p:cNvCxnSpPr/>
          <p:nvPr/>
        </p:nvCxnSpPr>
        <p:spPr>
          <a:xfrm flipH="1">
            <a:off x="1752600" y="2057400"/>
            <a:ext cx="457200" cy="83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2"/>
          </p:cNvCxnSpPr>
          <p:nvPr/>
        </p:nvCxnSpPr>
        <p:spPr>
          <a:xfrm flipH="1">
            <a:off x="1828800" y="2630488"/>
            <a:ext cx="1165225" cy="417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24000" y="2895600"/>
            <a:ext cx="3048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cxnSp>
        <p:nvCxnSpPr>
          <p:cNvPr id="17" name="Straight Arrow Connector 16"/>
          <p:cNvCxnSpPr>
            <a:stCxn id="8" idx="3"/>
            <a:endCxn id="1028" idx="1"/>
          </p:cNvCxnSpPr>
          <p:nvPr/>
        </p:nvCxnSpPr>
        <p:spPr>
          <a:xfrm flipV="1">
            <a:off x="3540125" y="1600200"/>
            <a:ext cx="3241675" cy="11049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0497462">
            <a:off x="4122909" y="1748165"/>
            <a:ext cx="1965346"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Lookup Table (LUT)</a:t>
            </a:r>
          </a:p>
        </p:txBody>
      </p:sp>
      <p:pic>
        <p:nvPicPr>
          <p:cNvPr id="1028" name="Picture 4"/>
          <p:cNvPicPr>
            <a:picLocks noChangeAspect="1" noChangeArrowheads="1"/>
          </p:cNvPicPr>
          <p:nvPr/>
        </p:nvPicPr>
        <p:blipFill>
          <a:blip r:embed="rId4" cstate="print"/>
          <a:srcRect/>
          <a:stretch>
            <a:fillRect/>
          </a:stretch>
        </p:blipFill>
        <p:spPr bwMode="auto">
          <a:xfrm>
            <a:off x="6781800" y="609600"/>
            <a:ext cx="2213372" cy="19812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705600" y="3124200"/>
            <a:ext cx="2213372" cy="198120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191000" y="2819400"/>
            <a:ext cx="2185988" cy="1956689"/>
          </a:xfrm>
          <a:prstGeom prst="rect">
            <a:avLst/>
          </a:prstGeom>
          <a:noFill/>
          <a:ln w="9525">
            <a:noFill/>
            <a:miter lim="800000"/>
            <a:headEnd/>
            <a:tailEnd/>
          </a:ln>
        </p:spPr>
      </p:pic>
      <p:sp>
        <p:nvSpPr>
          <p:cNvPr id="30" name="TextBox 29"/>
          <p:cNvSpPr txBox="1"/>
          <p:nvPr/>
        </p:nvSpPr>
        <p:spPr>
          <a:xfrm>
            <a:off x="7467600" y="685800"/>
            <a:ext cx="892424"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“Grays”</a:t>
            </a:r>
          </a:p>
        </p:txBody>
      </p:sp>
      <p:sp>
        <p:nvSpPr>
          <p:cNvPr id="31" name="TextBox 30"/>
          <p:cNvSpPr txBox="1"/>
          <p:nvPr/>
        </p:nvSpPr>
        <p:spPr>
          <a:xfrm>
            <a:off x="7433342" y="3200400"/>
            <a:ext cx="948658"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“Green”</a:t>
            </a:r>
          </a:p>
        </p:txBody>
      </p:sp>
      <p:sp>
        <p:nvSpPr>
          <p:cNvPr id="32" name="TextBox 31"/>
          <p:cNvSpPr txBox="1"/>
          <p:nvPr/>
        </p:nvSpPr>
        <p:spPr>
          <a:xfrm>
            <a:off x="4910524" y="2907268"/>
            <a:ext cx="728276"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“Fire”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0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0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2000"/>
                                        <p:tgtEl>
                                          <p:spTgt spid="10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3657600" y="11430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41987" name="Picture 5"/>
          <p:cNvPicPr>
            <a:picLocks noChangeAspect="1" noChangeArrowheads="1"/>
          </p:cNvPicPr>
          <p:nvPr/>
        </p:nvPicPr>
        <p:blipFill>
          <a:blip r:embed="rId3" cstate="print"/>
          <a:srcRect/>
          <a:stretch>
            <a:fillRect/>
          </a:stretch>
        </p:blipFill>
        <p:spPr bwMode="auto">
          <a:xfrm>
            <a:off x="914400" y="533400"/>
            <a:ext cx="2022475" cy="2133600"/>
          </a:xfrm>
          <a:prstGeom prst="rect">
            <a:avLst/>
          </a:prstGeom>
          <a:noFill/>
          <a:ln w="9525">
            <a:noFill/>
            <a:miter lim="800000"/>
            <a:headEnd/>
            <a:tailEnd/>
          </a:ln>
        </p:spPr>
      </p:pic>
      <p:pic>
        <p:nvPicPr>
          <p:cNvPr id="41988" name="Picture 7"/>
          <p:cNvPicPr>
            <a:picLocks noChangeAspect="1" noChangeArrowheads="1"/>
          </p:cNvPicPr>
          <p:nvPr/>
        </p:nvPicPr>
        <p:blipFill>
          <a:blip r:embed="rId4" cstate="print"/>
          <a:srcRect/>
          <a:stretch>
            <a:fillRect/>
          </a:stretch>
        </p:blipFill>
        <p:spPr bwMode="auto">
          <a:xfrm>
            <a:off x="838200" y="2895600"/>
            <a:ext cx="2220913" cy="3597275"/>
          </a:xfrm>
          <a:prstGeom prst="rect">
            <a:avLst/>
          </a:prstGeom>
          <a:noFill/>
          <a:ln w="9525">
            <a:noFill/>
            <a:miter lim="800000"/>
            <a:headEnd/>
            <a:tailEnd/>
          </a:ln>
        </p:spPr>
      </p:pic>
      <p:sp>
        <p:nvSpPr>
          <p:cNvPr id="5" name="TextBox 4"/>
          <p:cNvSpPr txBox="1"/>
          <p:nvPr/>
        </p:nvSpPr>
        <p:spPr>
          <a:xfrm>
            <a:off x="3733800" y="4419600"/>
            <a:ext cx="3048000" cy="58477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dirty="0">
                <a:solidFill>
                  <a:schemeClr val="tx1"/>
                </a:solidFill>
              </a:rPr>
              <a:t>segmented line, save as x-y coordinates…</a:t>
            </a:r>
            <a:endParaRPr lang="en-US" sz="1600" b="0" dirty="0">
              <a:solidFill>
                <a:schemeClr val="tx1"/>
              </a:solidFill>
            </a:endParaRPr>
          </a:p>
        </p:txBody>
      </p:sp>
      <p:sp>
        <p:nvSpPr>
          <p:cNvPr id="6" name="Title 1"/>
          <p:cNvSpPr txBox="1">
            <a:spLocks/>
          </p:cNvSpPr>
          <p:nvPr/>
        </p:nvSpPr>
        <p:spPr bwMode="auto">
          <a:xfrm>
            <a:off x="15240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mj-lt"/>
                <a:ea typeface="+mj-ea"/>
                <a:cs typeface="+mj-cs"/>
              </a:rPr>
              <a:t>Kymograph Analysis Results</a:t>
            </a:r>
          </a:p>
        </p:txBody>
      </p:sp>
    </p:spTree>
    <p:extLst>
      <p:ext uri="{BB962C8B-B14F-4D97-AF65-F5344CB8AC3E}">
        <p14:creationId xmlns:p14="http://schemas.microsoft.com/office/powerpoint/2010/main" val="85713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497" y="2261465"/>
            <a:ext cx="4123052" cy="584775"/>
          </a:xfrm>
          <a:prstGeom prst="rect">
            <a:avLst/>
          </a:prstGeom>
          <a:noFill/>
        </p:spPr>
        <p:txBody>
          <a:bodyPr wrap="none" rtlCol="0">
            <a:spAutoFit/>
          </a:bodyPr>
          <a:lstStyle/>
          <a:p>
            <a:r>
              <a:rPr lang="en-US" sz="3200" dirty="0">
                <a:solidFill>
                  <a:srgbClr val="FF0000"/>
                </a:solidFill>
              </a:rPr>
              <a:t>Automated Tracking</a:t>
            </a:r>
          </a:p>
        </p:txBody>
      </p:sp>
      <p:sp>
        <p:nvSpPr>
          <p:cNvPr id="3" name="TextBox 2"/>
          <p:cNvSpPr txBox="1"/>
          <p:nvPr/>
        </p:nvSpPr>
        <p:spPr>
          <a:xfrm>
            <a:off x="2667000" y="3581400"/>
            <a:ext cx="6158679" cy="830997"/>
          </a:xfrm>
          <a:prstGeom prst="rect">
            <a:avLst/>
          </a:prstGeom>
          <a:noFill/>
        </p:spPr>
        <p:txBody>
          <a:bodyPr wrap="square" rtlCol="0">
            <a:spAutoFit/>
          </a:bodyPr>
          <a:lstStyle/>
          <a:p>
            <a:r>
              <a:rPr lang="en-US" sz="1600" dirty="0"/>
              <a:t>Kota Miura		EMBL, Heidelberg</a:t>
            </a:r>
          </a:p>
          <a:p>
            <a:r>
              <a:rPr lang="en-US" sz="1600" dirty="0"/>
              <a:t>Thomas </a:t>
            </a:r>
            <a:r>
              <a:rPr lang="en-US" sz="1600" dirty="0" err="1"/>
              <a:t>Pengo</a:t>
            </a:r>
            <a:r>
              <a:rPr lang="en-US" sz="1600" dirty="0"/>
              <a:t>		CRG, Barcelona</a:t>
            </a:r>
          </a:p>
          <a:p>
            <a:r>
              <a:rPr lang="en-US" sz="1600" dirty="0"/>
              <a:t>Christian </a:t>
            </a:r>
            <a:r>
              <a:rPr lang="en-US" sz="1600" dirty="0" err="1"/>
              <a:t>Tischer</a:t>
            </a:r>
            <a:r>
              <a:rPr lang="en-US" sz="1600" dirty="0"/>
              <a:t>		EMBL, Heidelberg </a:t>
            </a:r>
          </a:p>
        </p:txBody>
      </p:sp>
    </p:spTree>
    <p:extLst>
      <p:ext uri="{BB962C8B-B14F-4D97-AF65-F5344CB8AC3E}">
        <p14:creationId xmlns:p14="http://schemas.microsoft.com/office/powerpoint/2010/main" val="1824490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3600" b="1" dirty="0">
                <a:solidFill>
                  <a:srgbClr val="FF0000"/>
                </a:solidFill>
              </a:rPr>
              <a:t>White-board session on:</a:t>
            </a:r>
            <a:br>
              <a:rPr lang="en-US" sz="3600" b="1" dirty="0">
                <a:solidFill>
                  <a:srgbClr val="FF0000"/>
                </a:solidFill>
              </a:rPr>
            </a:br>
            <a:r>
              <a:rPr lang="en-US" sz="3600" b="1" dirty="0">
                <a:solidFill>
                  <a:srgbClr val="FF0000"/>
                </a:solidFill>
              </a:rPr>
              <a:t>Automated tracking</a:t>
            </a:r>
          </a:p>
        </p:txBody>
      </p:sp>
      <p:sp>
        <p:nvSpPr>
          <p:cNvPr id="5" name="Content Placeholder 2"/>
          <p:cNvSpPr>
            <a:spLocks noGrp="1"/>
          </p:cNvSpPr>
          <p:nvPr>
            <p:ph idx="1"/>
          </p:nvPr>
        </p:nvSpPr>
        <p:spPr>
          <a:xfrm>
            <a:off x="609600" y="1524000"/>
            <a:ext cx="3429000" cy="3154363"/>
          </a:xfrm>
        </p:spPr>
        <p:txBody>
          <a:bodyPr/>
          <a:lstStyle/>
          <a:p>
            <a:r>
              <a:rPr lang="en-US" sz="1800" dirty="0"/>
              <a:t>Linkage costs: </a:t>
            </a:r>
          </a:p>
          <a:p>
            <a:pPr lvl="1"/>
            <a:r>
              <a:rPr lang="en-US" sz="1600" dirty="0"/>
              <a:t>Local </a:t>
            </a:r>
          </a:p>
          <a:p>
            <a:pPr lvl="1"/>
            <a:r>
              <a:rPr lang="en-US" sz="1600" dirty="0"/>
              <a:t>Global </a:t>
            </a:r>
          </a:p>
          <a:p>
            <a:pPr lvl="1"/>
            <a:r>
              <a:rPr lang="en-US" sz="1600" dirty="0"/>
              <a:t>Distance </a:t>
            </a:r>
          </a:p>
          <a:p>
            <a:pPr lvl="1"/>
            <a:r>
              <a:rPr lang="en-US" sz="1600" dirty="0"/>
              <a:t>Morphology</a:t>
            </a:r>
          </a:p>
          <a:p>
            <a:r>
              <a:rPr lang="en-US" sz="1800" dirty="0"/>
              <a:t>Birth and death costs</a:t>
            </a:r>
          </a:p>
          <a:p>
            <a:r>
              <a:rPr lang="en-US" sz="1800" dirty="0"/>
              <a:t>Gap costs</a:t>
            </a:r>
          </a:p>
          <a:p>
            <a:r>
              <a:rPr lang="en-US" sz="1800" dirty="0"/>
              <a:t>Split and merge costs</a:t>
            </a:r>
          </a:p>
          <a:p>
            <a:pPr marL="0" indent="0">
              <a:buNone/>
            </a:pPr>
            <a:endParaRPr lang="en-US" sz="1800" dirty="0"/>
          </a:p>
        </p:txBody>
      </p:sp>
      <p:sp>
        <p:nvSpPr>
          <p:cNvPr id="6" name="Oval 5"/>
          <p:cNvSpPr/>
          <p:nvPr/>
        </p:nvSpPr>
        <p:spPr>
          <a:xfrm>
            <a:off x="54102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960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342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26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2484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0866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953000" y="1676400"/>
            <a:ext cx="227421" cy="276999"/>
          </a:xfrm>
          <a:prstGeom prst="rect">
            <a:avLst/>
          </a:prstGeom>
          <a:noFill/>
        </p:spPr>
        <p:txBody>
          <a:bodyPr wrap="none" rtlCol="0">
            <a:spAutoFit/>
          </a:bodyPr>
          <a:lstStyle/>
          <a:p>
            <a:r>
              <a:rPr lang="en-US" sz="1200" b="0" dirty="0"/>
              <a:t>t</a:t>
            </a:r>
          </a:p>
        </p:txBody>
      </p:sp>
      <p:sp>
        <p:nvSpPr>
          <p:cNvPr id="14" name="TextBox 13"/>
          <p:cNvSpPr txBox="1"/>
          <p:nvPr/>
        </p:nvSpPr>
        <p:spPr>
          <a:xfrm>
            <a:off x="5007325" y="1932801"/>
            <a:ext cx="402875" cy="276999"/>
          </a:xfrm>
          <a:prstGeom prst="rect">
            <a:avLst/>
          </a:prstGeom>
          <a:noFill/>
        </p:spPr>
        <p:txBody>
          <a:bodyPr wrap="none" rtlCol="0">
            <a:spAutoFit/>
          </a:bodyPr>
          <a:lstStyle/>
          <a:p>
            <a:r>
              <a:rPr lang="en-US" sz="1200" b="0" dirty="0"/>
              <a:t>t+1</a:t>
            </a:r>
          </a:p>
        </p:txBody>
      </p:sp>
      <p:sp>
        <p:nvSpPr>
          <p:cNvPr id="15" name="Oval 14"/>
          <p:cNvSpPr/>
          <p:nvPr/>
        </p:nvSpPr>
        <p:spPr>
          <a:xfrm>
            <a:off x="55626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484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866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0960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42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6200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105400" y="2438400"/>
            <a:ext cx="227421" cy="276999"/>
          </a:xfrm>
          <a:prstGeom prst="rect">
            <a:avLst/>
          </a:prstGeom>
          <a:noFill/>
        </p:spPr>
        <p:txBody>
          <a:bodyPr wrap="none" rtlCol="0">
            <a:spAutoFit/>
          </a:bodyPr>
          <a:lstStyle/>
          <a:p>
            <a:r>
              <a:rPr lang="en-US" sz="1200" b="0" dirty="0"/>
              <a:t>t</a:t>
            </a:r>
          </a:p>
        </p:txBody>
      </p:sp>
      <p:sp>
        <p:nvSpPr>
          <p:cNvPr id="22" name="TextBox 21"/>
          <p:cNvSpPr txBox="1"/>
          <p:nvPr/>
        </p:nvSpPr>
        <p:spPr>
          <a:xfrm>
            <a:off x="5083525" y="2771001"/>
            <a:ext cx="402875" cy="276999"/>
          </a:xfrm>
          <a:prstGeom prst="rect">
            <a:avLst/>
          </a:prstGeom>
          <a:noFill/>
        </p:spPr>
        <p:txBody>
          <a:bodyPr wrap="none" rtlCol="0">
            <a:spAutoFit/>
          </a:bodyPr>
          <a:lstStyle/>
          <a:p>
            <a:r>
              <a:rPr lang="en-US" sz="1200" b="0" dirty="0"/>
              <a:t>t+1</a:t>
            </a:r>
          </a:p>
        </p:txBody>
      </p:sp>
      <p:sp>
        <p:nvSpPr>
          <p:cNvPr id="38" name="Multiply 37"/>
          <p:cNvSpPr/>
          <p:nvPr/>
        </p:nvSpPr>
        <p:spPr>
          <a:xfrm>
            <a:off x="5410200" y="4495800"/>
            <a:ext cx="304800" cy="304800"/>
          </a:xfrm>
          <a:prstGeom prst="mathMultiply">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1" name="Oval 40"/>
          <p:cNvSpPr/>
          <p:nvPr/>
        </p:nvSpPr>
        <p:spPr>
          <a:xfrm flipH="1">
            <a:off x="7581900" y="4343400"/>
            <a:ext cx="76200" cy="762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486400" y="3352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019800" y="3276600"/>
            <a:ext cx="3048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010400" y="3429000"/>
            <a:ext cx="2286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867400" y="35814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858000" y="3733800"/>
            <a:ext cx="228600" cy="90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543800" y="36715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5029200" y="3276600"/>
            <a:ext cx="227421" cy="276999"/>
          </a:xfrm>
          <a:prstGeom prst="rect">
            <a:avLst/>
          </a:prstGeom>
          <a:noFill/>
        </p:spPr>
        <p:txBody>
          <a:bodyPr wrap="none" rtlCol="0">
            <a:spAutoFit/>
          </a:bodyPr>
          <a:lstStyle/>
          <a:p>
            <a:r>
              <a:rPr lang="en-US" sz="1200" b="0" dirty="0"/>
              <a:t>t</a:t>
            </a:r>
          </a:p>
        </p:txBody>
      </p:sp>
      <p:sp>
        <p:nvSpPr>
          <p:cNvPr id="49" name="TextBox 48"/>
          <p:cNvSpPr txBox="1"/>
          <p:nvPr/>
        </p:nvSpPr>
        <p:spPr>
          <a:xfrm>
            <a:off x="5007325" y="3609201"/>
            <a:ext cx="402875" cy="276999"/>
          </a:xfrm>
          <a:prstGeom prst="rect">
            <a:avLst/>
          </a:prstGeom>
          <a:noFill/>
        </p:spPr>
        <p:txBody>
          <a:bodyPr wrap="none" rtlCol="0">
            <a:spAutoFit/>
          </a:bodyPr>
          <a:lstStyle/>
          <a:p>
            <a:r>
              <a:rPr lang="en-US" sz="1200" b="0" dirty="0"/>
              <a:t>t+1</a:t>
            </a:r>
          </a:p>
        </p:txBody>
      </p:sp>
      <p:sp>
        <p:nvSpPr>
          <p:cNvPr id="50" name="Oval 49"/>
          <p:cNvSpPr/>
          <p:nvPr/>
        </p:nvSpPr>
        <p:spPr>
          <a:xfrm>
            <a:off x="5486400" y="4267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019800" y="4191000"/>
            <a:ext cx="3048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010400" y="4343400"/>
            <a:ext cx="2286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5867400" y="4495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6858000" y="4648200"/>
            <a:ext cx="228600" cy="90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43800" y="45859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5029200" y="4191000"/>
            <a:ext cx="227421" cy="276999"/>
          </a:xfrm>
          <a:prstGeom prst="rect">
            <a:avLst/>
          </a:prstGeom>
          <a:noFill/>
        </p:spPr>
        <p:txBody>
          <a:bodyPr wrap="none" rtlCol="0">
            <a:spAutoFit/>
          </a:bodyPr>
          <a:lstStyle/>
          <a:p>
            <a:r>
              <a:rPr lang="en-US" sz="1200" b="0" dirty="0"/>
              <a:t>t</a:t>
            </a:r>
          </a:p>
        </p:txBody>
      </p:sp>
      <p:sp>
        <p:nvSpPr>
          <p:cNvPr id="57" name="TextBox 56"/>
          <p:cNvSpPr txBox="1"/>
          <p:nvPr/>
        </p:nvSpPr>
        <p:spPr>
          <a:xfrm>
            <a:off x="5007325" y="4523601"/>
            <a:ext cx="402875" cy="276999"/>
          </a:xfrm>
          <a:prstGeom prst="rect">
            <a:avLst/>
          </a:prstGeom>
          <a:noFill/>
        </p:spPr>
        <p:txBody>
          <a:bodyPr wrap="none" rtlCol="0">
            <a:spAutoFit/>
          </a:bodyPr>
          <a:lstStyle/>
          <a:p>
            <a:r>
              <a:rPr lang="en-US" sz="1200" b="0" dirty="0"/>
              <a:t>t+1</a:t>
            </a:r>
          </a:p>
        </p:txBody>
      </p:sp>
      <p:sp>
        <p:nvSpPr>
          <p:cNvPr id="31" name="Oval 30"/>
          <p:cNvSpPr/>
          <p:nvPr/>
        </p:nvSpPr>
        <p:spPr>
          <a:xfrm>
            <a:off x="1317275" y="45580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0480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6002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194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2098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60075" y="4495800"/>
            <a:ext cx="227421" cy="276999"/>
          </a:xfrm>
          <a:prstGeom prst="rect">
            <a:avLst/>
          </a:prstGeom>
          <a:noFill/>
        </p:spPr>
        <p:txBody>
          <a:bodyPr wrap="none" rtlCol="0">
            <a:spAutoFit/>
          </a:bodyPr>
          <a:lstStyle/>
          <a:p>
            <a:r>
              <a:rPr lang="en-US" sz="1200" b="0" dirty="0"/>
              <a:t>t</a:t>
            </a:r>
          </a:p>
        </p:txBody>
      </p:sp>
      <p:sp>
        <p:nvSpPr>
          <p:cNvPr id="37" name="TextBox 36"/>
          <p:cNvSpPr txBox="1"/>
          <p:nvPr/>
        </p:nvSpPr>
        <p:spPr>
          <a:xfrm>
            <a:off x="838200" y="4876800"/>
            <a:ext cx="402875" cy="276999"/>
          </a:xfrm>
          <a:prstGeom prst="rect">
            <a:avLst/>
          </a:prstGeom>
          <a:noFill/>
        </p:spPr>
        <p:txBody>
          <a:bodyPr wrap="none" rtlCol="0">
            <a:spAutoFit/>
          </a:bodyPr>
          <a:lstStyle/>
          <a:p>
            <a:r>
              <a:rPr lang="en-US" sz="1200" b="0" dirty="0"/>
              <a:t>t+1</a:t>
            </a:r>
          </a:p>
        </p:txBody>
      </p:sp>
      <p:sp>
        <p:nvSpPr>
          <p:cNvPr id="59" name="Oval 58"/>
          <p:cNvSpPr/>
          <p:nvPr/>
        </p:nvSpPr>
        <p:spPr>
          <a:xfrm>
            <a:off x="28194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242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838200" y="5181600"/>
            <a:ext cx="402875" cy="276999"/>
          </a:xfrm>
          <a:prstGeom prst="rect">
            <a:avLst/>
          </a:prstGeom>
          <a:noFill/>
        </p:spPr>
        <p:txBody>
          <a:bodyPr wrap="none" rtlCol="0">
            <a:spAutoFit/>
          </a:bodyPr>
          <a:lstStyle/>
          <a:p>
            <a:r>
              <a:rPr lang="en-US" sz="1200" b="0" dirty="0"/>
              <a:t>t+2</a:t>
            </a:r>
          </a:p>
        </p:txBody>
      </p:sp>
      <p:grpSp>
        <p:nvGrpSpPr>
          <p:cNvPr id="96" name="Group 95"/>
          <p:cNvGrpSpPr/>
          <p:nvPr/>
        </p:nvGrpSpPr>
        <p:grpSpPr>
          <a:xfrm>
            <a:off x="5105400" y="5181600"/>
            <a:ext cx="2286000" cy="962799"/>
            <a:chOff x="5105400" y="5181600"/>
            <a:chExt cx="2286000" cy="962799"/>
          </a:xfrm>
        </p:grpSpPr>
        <p:sp>
          <p:nvSpPr>
            <p:cNvPr id="97" name="Oval 96"/>
            <p:cNvSpPr/>
            <p:nvPr/>
          </p:nvSpPr>
          <p:spPr>
            <a:xfrm>
              <a:off x="55844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62702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71084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638800" y="5624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7162800" y="5624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5127275" y="5181600"/>
              <a:ext cx="227421" cy="276999"/>
            </a:xfrm>
            <a:prstGeom prst="rect">
              <a:avLst/>
            </a:prstGeom>
            <a:noFill/>
          </p:spPr>
          <p:txBody>
            <a:bodyPr wrap="none" rtlCol="0">
              <a:spAutoFit/>
            </a:bodyPr>
            <a:lstStyle/>
            <a:p>
              <a:r>
                <a:rPr lang="en-US" sz="1200" b="0" dirty="0"/>
                <a:t>t</a:t>
              </a:r>
            </a:p>
          </p:txBody>
        </p:sp>
        <p:sp>
          <p:nvSpPr>
            <p:cNvPr id="103" name="TextBox 102"/>
            <p:cNvSpPr txBox="1"/>
            <p:nvPr/>
          </p:nvSpPr>
          <p:spPr>
            <a:xfrm>
              <a:off x="5105400" y="5562600"/>
              <a:ext cx="402875" cy="276999"/>
            </a:xfrm>
            <a:prstGeom prst="rect">
              <a:avLst/>
            </a:prstGeom>
            <a:noFill/>
          </p:spPr>
          <p:txBody>
            <a:bodyPr wrap="none" rtlCol="0">
              <a:spAutoFit/>
            </a:bodyPr>
            <a:lstStyle/>
            <a:p>
              <a:r>
                <a:rPr lang="en-US" sz="1200" b="0" dirty="0"/>
                <a:t>t+1</a:t>
              </a:r>
            </a:p>
          </p:txBody>
        </p:sp>
        <p:sp>
          <p:nvSpPr>
            <p:cNvPr id="104" name="Oval 103"/>
            <p:cNvSpPr/>
            <p:nvPr/>
          </p:nvSpPr>
          <p:spPr>
            <a:xfrm>
              <a:off x="57150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64008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72390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5105400" y="5867400"/>
              <a:ext cx="402875" cy="276999"/>
            </a:xfrm>
            <a:prstGeom prst="rect">
              <a:avLst/>
            </a:prstGeom>
            <a:noFill/>
          </p:spPr>
          <p:txBody>
            <a:bodyPr wrap="none" rtlCol="0">
              <a:spAutoFit/>
            </a:bodyPr>
            <a:lstStyle/>
            <a:p>
              <a:r>
                <a:rPr lang="en-US" sz="1200" b="0" dirty="0"/>
                <a:t>t+2</a:t>
              </a:r>
            </a:p>
          </p:txBody>
        </p:sp>
      </p:grpSp>
      <p:sp>
        <p:nvSpPr>
          <p:cNvPr id="108" name="Oval 107"/>
          <p:cNvSpPr/>
          <p:nvPr/>
        </p:nvSpPr>
        <p:spPr>
          <a:xfrm>
            <a:off x="2819400" y="45720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447800" y="4876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1447800" y="5257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2860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1336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200" b="1" dirty="0">
                <a:solidFill>
                  <a:srgbClr val="FF0000"/>
                </a:solidFill>
              </a:rPr>
              <a:t>Automated Tracking: Installing a Tracking Plugin</a:t>
            </a:r>
          </a:p>
        </p:txBody>
      </p:sp>
      <p:sp>
        <p:nvSpPr>
          <p:cNvPr id="3" name="Content Placeholder 2"/>
          <p:cNvSpPr>
            <a:spLocks noGrp="1"/>
          </p:cNvSpPr>
          <p:nvPr>
            <p:ph idx="1"/>
          </p:nvPr>
        </p:nvSpPr>
        <p:spPr>
          <a:xfrm>
            <a:off x="457200" y="1371600"/>
            <a:ext cx="8229600" cy="4525963"/>
          </a:xfrm>
        </p:spPr>
        <p:txBody>
          <a:bodyPr/>
          <a:lstStyle/>
          <a:p>
            <a:r>
              <a:rPr lang="en-US" sz="2400" dirty="0"/>
              <a:t>Install the “MOSAIC Particle Tracker”</a:t>
            </a:r>
          </a:p>
          <a:p>
            <a:pPr lvl="1"/>
            <a:r>
              <a:rPr lang="en-US" sz="2000" dirty="0"/>
              <a:t>Feature point tracking and trajectory analysis for video imaging in cell biology. I.F. </a:t>
            </a:r>
            <a:r>
              <a:rPr lang="en-US" sz="2000" dirty="0" err="1"/>
              <a:t>Sbalzarini</a:t>
            </a:r>
            <a:r>
              <a:rPr lang="en-US" sz="2000" dirty="0"/>
              <a:t>, P. </a:t>
            </a:r>
            <a:r>
              <a:rPr lang="en-US" sz="2000" dirty="0" err="1"/>
              <a:t>Koumoutsakos</a:t>
            </a:r>
            <a:r>
              <a:rPr lang="en-US" sz="2000" dirty="0"/>
              <a:t>, </a:t>
            </a:r>
            <a:r>
              <a:rPr lang="en-US" sz="2000" i="1" dirty="0"/>
              <a:t>Journal of Structural Biology 151 (2005) 182–195</a:t>
            </a:r>
          </a:p>
          <a:p>
            <a:r>
              <a:rPr lang="en-US" sz="2400" dirty="0"/>
              <a:t>[Help..Update Fiji]</a:t>
            </a:r>
          </a:p>
          <a:p>
            <a:pPr lvl="1"/>
            <a:r>
              <a:rPr lang="en-US" sz="2000" dirty="0"/>
              <a:t>Click: </a:t>
            </a:r>
            <a:r>
              <a:rPr lang="en-US" sz="2000" b="1" dirty="0"/>
              <a:t>Manage Update Sites</a:t>
            </a:r>
          </a:p>
          <a:p>
            <a:pPr lvl="1"/>
            <a:r>
              <a:rPr lang="en-US" sz="2000" dirty="0"/>
              <a:t>Check: </a:t>
            </a:r>
            <a:r>
              <a:rPr lang="en-US" sz="2000" b="1" dirty="0"/>
              <a:t>MOSAIC </a:t>
            </a:r>
            <a:r>
              <a:rPr lang="en-US" sz="2000" b="1" dirty="0" err="1"/>
              <a:t>ToolSuite</a:t>
            </a:r>
            <a:r>
              <a:rPr lang="en-US" sz="2000" b="1" dirty="0"/>
              <a:t> </a:t>
            </a:r>
            <a:r>
              <a:rPr lang="en-US" sz="2000" dirty="0"/>
              <a:t>and click Close</a:t>
            </a:r>
          </a:p>
          <a:p>
            <a:pPr lvl="1"/>
            <a:r>
              <a:rPr lang="en-US" sz="2000" dirty="0"/>
              <a:t>Click: Apply Changes</a:t>
            </a:r>
          </a:p>
          <a:p>
            <a:r>
              <a:rPr lang="en-US" sz="2400" dirty="0"/>
              <a:t>After restarting you should now have:</a:t>
            </a:r>
            <a:br>
              <a:rPr lang="en-US" sz="2400" dirty="0"/>
            </a:br>
            <a:r>
              <a:rPr lang="en-US" sz="2400" dirty="0"/>
              <a:t>[</a:t>
            </a:r>
            <a:r>
              <a:rPr lang="en-US" sz="2400" dirty="0" err="1"/>
              <a:t>Plugins</a:t>
            </a:r>
            <a:r>
              <a:rPr lang="en-US" sz="2400" dirty="0"/>
              <a:t>..Mosaic..Particle Tracker 2D/3D]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195587" name="Rectangle 3"/>
          <p:cNvSpPr>
            <a:spLocks noChangeArrowheads="1"/>
          </p:cNvSpPr>
          <p:nvPr/>
        </p:nvSpPr>
        <p:spPr bwMode="auto">
          <a:xfrm>
            <a:off x="1784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sp>
        <p:nvSpPr>
          <p:cNvPr id="195588" name="Text Box 9"/>
          <p:cNvSpPr txBox="1">
            <a:spLocks noChangeArrowheads="1"/>
          </p:cNvSpPr>
          <p:nvPr/>
        </p:nvSpPr>
        <p:spPr bwMode="auto">
          <a:xfrm>
            <a:off x="304800" y="2590800"/>
            <a:ext cx="3429000" cy="1384995"/>
          </a:xfrm>
          <a:prstGeom prst="rect">
            <a:avLst/>
          </a:prstGeom>
          <a:noFill/>
          <a:ln w="9525">
            <a:noFill/>
            <a:miter lim="800000"/>
            <a:headEnd/>
            <a:tailEnd/>
          </a:ln>
        </p:spPr>
        <p:txBody>
          <a:bodyPr wrap="square">
            <a:prstTxWarp prst="textNoShape">
              <a:avLst/>
            </a:prstTxWarp>
            <a:spAutoFit/>
          </a:bodyPr>
          <a:lstStyle/>
          <a:p>
            <a:r>
              <a:rPr lang="en-US" altLang="ja-JP" sz="1400" b="0" dirty="0">
                <a:ea typeface="ＭＳ Ｐゴシック" charset="0"/>
                <a:cs typeface="ＭＳ Ｐゴシック" charset="0"/>
              </a:rPr>
              <a:t>Radius:	Estimate of particle radius</a:t>
            </a:r>
          </a:p>
          <a:p>
            <a:br>
              <a:rPr lang="en-US" altLang="ja-JP" sz="1400" b="0" dirty="0">
                <a:ea typeface="ＭＳ Ｐゴシック" charset="0"/>
                <a:cs typeface="ＭＳ Ｐゴシック" charset="0"/>
              </a:rPr>
            </a:br>
            <a:r>
              <a:rPr lang="en-US" altLang="ja-JP" sz="1400" b="0" dirty="0">
                <a:ea typeface="ＭＳ Ｐゴシック" charset="0"/>
                <a:cs typeface="ＭＳ Ｐゴシック" charset="0"/>
              </a:rPr>
              <a:t>Cutoff:	“Non-particle” discrimination 	</a:t>
            </a:r>
            <a:br>
              <a:rPr lang="en-US" altLang="ja-JP" sz="1400" b="0" dirty="0">
                <a:ea typeface="ＭＳ Ｐゴシック" charset="0"/>
                <a:cs typeface="ＭＳ Ｐゴシック" charset="0"/>
              </a:rPr>
            </a:br>
            <a:r>
              <a:rPr lang="en-US" altLang="ja-JP" sz="1400" b="0" dirty="0">
                <a:ea typeface="ＭＳ Ｐゴシック" charset="0"/>
                <a:cs typeface="ＭＳ Ｐゴシック" charset="0"/>
              </a:rPr>
              <a:t>Percentile:   Particle brightness in upper 	  xx % of histogram</a:t>
            </a:r>
          </a:p>
        </p:txBody>
      </p:sp>
      <p:pic>
        <p:nvPicPr>
          <p:cNvPr id="195590" name="Picture 12" descr="particletrackerInitialize"/>
          <p:cNvPicPr>
            <a:picLocks noChangeAspect="1" noChangeArrowheads="1"/>
          </p:cNvPicPr>
          <p:nvPr/>
        </p:nvPicPr>
        <p:blipFill>
          <a:blip r:embed="rId2" cstate="print"/>
          <a:srcRect/>
          <a:stretch>
            <a:fillRect/>
          </a:stretch>
        </p:blipFill>
        <p:spPr bwMode="auto">
          <a:xfrm>
            <a:off x="4114800" y="2209800"/>
            <a:ext cx="5029200" cy="4422775"/>
          </a:xfrm>
          <a:prstGeom prst="rect">
            <a:avLst/>
          </a:prstGeom>
          <a:noFill/>
          <a:ln w="9525">
            <a:noFill/>
            <a:miter lim="800000"/>
            <a:headEnd/>
            <a:tailEnd/>
          </a:ln>
        </p:spPr>
      </p:pic>
      <p:sp>
        <p:nvSpPr>
          <p:cNvPr id="195591" name="Rectangle 11"/>
          <p:cNvSpPr>
            <a:spLocks noChangeArrowheads="1"/>
          </p:cNvSpPr>
          <p:nvPr/>
        </p:nvSpPr>
        <p:spPr bwMode="auto">
          <a:xfrm>
            <a:off x="4572000" y="2971800"/>
            <a:ext cx="1600200" cy="990600"/>
          </a:xfrm>
          <a:prstGeom prst="rect">
            <a:avLst/>
          </a:prstGeom>
          <a:noFill/>
          <a:ln w="38100">
            <a:solidFill>
              <a:srgbClr val="FF0000"/>
            </a:solidFill>
            <a:miter lim="800000"/>
            <a:headEnd/>
            <a:tailEnd/>
          </a:ln>
        </p:spPr>
        <p:txBody>
          <a:bodyPr wrap="none" anchor="ctr">
            <a:prstTxWarp prst="textNoShape">
              <a:avLst/>
            </a:prstTxWarp>
          </a:bodyPr>
          <a:lstStyle/>
          <a:p>
            <a:endParaRPr lang="ja-JP" altLang="en-US"/>
          </a:p>
        </p:txBody>
      </p:sp>
      <p:sp>
        <p:nvSpPr>
          <p:cNvPr id="195592" name="Text Box 15"/>
          <p:cNvSpPr txBox="1">
            <a:spLocks noChangeArrowheads="1"/>
          </p:cNvSpPr>
          <p:nvPr/>
        </p:nvSpPr>
        <p:spPr bwMode="auto">
          <a:xfrm>
            <a:off x="7391400" y="152400"/>
            <a:ext cx="1060450" cy="366713"/>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Exercise</a:t>
            </a:r>
          </a:p>
        </p:txBody>
      </p:sp>
      <p:sp>
        <p:nvSpPr>
          <p:cNvPr id="195593" name="Text Box 20"/>
          <p:cNvSpPr txBox="1">
            <a:spLocks noChangeArrowheads="1"/>
          </p:cNvSpPr>
          <p:nvPr/>
        </p:nvSpPr>
        <p:spPr bwMode="auto">
          <a:xfrm>
            <a:off x="381000" y="762000"/>
            <a:ext cx="7086600" cy="1200329"/>
          </a:xfrm>
          <a:prstGeom prst="rect">
            <a:avLst/>
          </a:prstGeom>
          <a:noFill/>
          <a:ln w="9525">
            <a:noFill/>
            <a:miter lim="800000"/>
            <a:headEnd/>
            <a:tailEnd/>
          </a:ln>
        </p:spPr>
        <p:txBody>
          <a:bodyPr wrap="square">
            <a:prstTxWarp prst="textNoShape">
              <a:avLst/>
            </a:prstTxWarp>
            <a:spAutoFit/>
          </a:bodyPr>
          <a:lstStyle/>
          <a:p>
            <a:pPr>
              <a:lnSpc>
                <a:spcPct val="150000"/>
              </a:lnSpc>
              <a:buFont typeface="Arial" pitchFamily="34" charset="0"/>
              <a:buChar char="•"/>
            </a:pPr>
            <a:r>
              <a:rPr lang="en-US" altLang="ja-JP" sz="1600" b="0" dirty="0">
                <a:ea typeface="ＭＳ Ｐゴシック" charset="0"/>
                <a:cs typeface="ＭＳ Ｐゴシック" charset="0"/>
              </a:rPr>
              <a:t>   Load “../tracking/TransportOfEndosomalVirus.tif”</a:t>
            </a:r>
          </a:p>
          <a:p>
            <a:pPr>
              <a:lnSpc>
                <a:spcPct val="150000"/>
              </a:lnSpc>
              <a:buFont typeface="Arial" pitchFamily="34" charset="0"/>
              <a:buChar char="•"/>
            </a:pPr>
            <a:r>
              <a:rPr lang="en-US" altLang="ja-JP" sz="1600" b="0" dirty="0">
                <a:ea typeface="ＭＳ Ｐゴシック" charset="0"/>
                <a:cs typeface="ＭＳ Ｐゴシック" charset="0"/>
              </a:rPr>
              <a:t>   [</a:t>
            </a:r>
            <a:r>
              <a:rPr lang="en-US" altLang="ja-JP" sz="1600" b="0" dirty="0" err="1">
                <a:ea typeface="ＭＳ Ｐゴシック" charset="0"/>
                <a:cs typeface="ＭＳ Ｐゴシック" charset="0"/>
              </a:rPr>
              <a:t>Plugins</a:t>
            </a:r>
            <a:r>
              <a:rPr lang="en-US" altLang="ja-JP" sz="1600" b="0" dirty="0">
                <a:ea typeface="ＭＳ Ｐゴシック" charset="0"/>
                <a:cs typeface="ＭＳ Ｐゴシック" charset="0"/>
              </a:rPr>
              <a:t>..Mosaic..Particle Tracker 2D/3D]</a:t>
            </a:r>
          </a:p>
          <a:p>
            <a:pPr>
              <a:lnSpc>
                <a:spcPct val="150000"/>
              </a:lnSpc>
              <a:buFont typeface="Arial" pitchFamily="34" charset="0"/>
              <a:buChar char="•"/>
            </a:pPr>
            <a:r>
              <a:rPr lang="ja-JP" altLang="en-US" sz="1600" b="0">
                <a:ea typeface="ＭＳ Ｐゴシック" charset="0"/>
                <a:cs typeface="ＭＳ Ｐゴシック" charset="0"/>
              </a:rPr>
              <a:t>   ‘</a:t>
            </a:r>
            <a:r>
              <a:rPr lang="en-US" altLang="ja-JP" sz="1600" b="0" dirty="0">
                <a:ea typeface="ＭＳ Ｐゴシック" charset="0"/>
                <a:cs typeface="ＭＳ Ｐゴシック" charset="0"/>
              </a:rPr>
              <a:t>Preview’ with different parameters.</a:t>
            </a:r>
          </a:p>
        </p:txBody>
      </p:sp>
      <p:sp>
        <p:nvSpPr>
          <p:cNvPr id="13" name="Text Box 13"/>
          <p:cNvSpPr txBox="1">
            <a:spLocks noChangeArrowheads="1"/>
          </p:cNvSpPr>
          <p:nvPr/>
        </p:nvSpPr>
        <p:spPr bwMode="auto">
          <a:xfrm>
            <a:off x="304800" y="5029200"/>
            <a:ext cx="3597275" cy="1384995"/>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altLang="ja-JP" sz="1400" b="0" dirty="0">
                <a:ea typeface="ＭＳ Ｐゴシック" charset="0"/>
                <a:cs typeface="ＭＳ Ｐゴシック" charset="0"/>
              </a:rPr>
              <a:t>Questions:</a:t>
            </a:r>
          </a:p>
          <a:p>
            <a:pPr>
              <a:spcBef>
                <a:spcPct val="50000"/>
              </a:spcBef>
              <a:buFont typeface="Arial" pitchFamily="34" charset="0"/>
              <a:buChar char="•"/>
            </a:pPr>
            <a:r>
              <a:rPr lang="en-US" altLang="ja-JP" sz="1400" b="0" dirty="0">
                <a:ea typeface="ＭＳ Ｐゴシック" charset="0"/>
                <a:cs typeface="ＭＳ Ｐゴシック" charset="0"/>
              </a:rPr>
              <a:t> What happens if you set the “radius” very large (e.g., 10)?</a:t>
            </a:r>
          </a:p>
          <a:p>
            <a:pPr>
              <a:spcBef>
                <a:spcPct val="50000"/>
              </a:spcBef>
              <a:buFont typeface="Arial" pitchFamily="34" charset="0"/>
              <a:buChar char="•"/>
            </a:pPr>
            <a:r>
              <a:rPr lang="en-US" altLang="ja-JP" sz="1400" b="0" dirty="0">
                <a:ea typeface="ＭＳ Ｐゴシック" charset="0"/>
                <a:cs typeface="ＭＳ Ｐゴシック" charset="0"/>
              </a:rPr>
              <a:t> What happens if you put the “percentile” very high (e.g., 1)</a:t>
            </a:r>
          </a:p>
        </p:txBody>
      </p:sp>
    </p:spTree>
    <p:extLst>
      <p:ext uri="{BB962C8B-B14F-4D97-AF65-F5344CB8AC3E}">
        <p14:creationId xmlns:p14="http://schemas.microsoft.com/office/powerpoint/2010/main" val="1049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199683" name="Rectangle 3"/>
          <p:cNvSpPr>
            <a:spLocks noChangeArrowheads="1"/>
          </p:cNvSpPr>
          <p:nvPr/>
        </p:nvSpPr>
        <p:spPr bwMode="auto">
          <a:xfrm>
            <a:off x="2546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pic>
        <p:nvPicPr>
          <p:cNvPr id="199684" name="Picture 6" descr="particletrackerInitialize"/>
          <p:cNvPicPr>
            <a:picLocks noChangeAspect="1" noChangeArrowheads="1"/>
          </p:cNvPicPr>
          <p:nvPr/>
        </p:nvPicPr>
        <p:blipFill>
          <a:blip r:embed="rId2" cstate="print"/>
          <a:srcRect/>
          <a:stretch>
            <a:fillRect/>
          </a:stretch>
        </p:blipFill>
        <p:spPr bwMode="auto">
          <a:xfrm>
            <a:off x="1752600" y="2209800"/>
            <a:ext cx="5029200" cy="4422775"/>
          </a:xfrm>
          <a:prstGeom prst="rect">
            <a:avLst/>
          </a:prstGeom>
          <a:noFill/>
          <a:ln w="9525">
            <a:noFill/>
            <a:miter lim="800000"/>
            <a:headEnd/>
            <a:tailEnd/>
          </a:ln>
        </p:spPr>
      </p:pic>
      <p:sp>
        <p:nvSpPr>
          <p:cNvPr id="199685" name="Rectangle 7"/>
          <p:cNvSpPr>
            <a:spLocks noChangeArrowheads="1"/>
          </p:cNvSpPr>
          <p:nvPr/>
        </p:nvSpPr>
        <p:spPr bwMode="auto">
          <a:xfrm>
            <a:off x="1981200" y="4876800"/>
            <a:ext cx="1981200" cy="1066800"/>
          </a:xfrm>
          <a:prstGeom prst="rect">
            <a:avLst/>
          </a:prstGeom>
          <a:noFill/>
          <a:ln w="38100">
            <a:solidFill>
              <a:srgbClr val="FF0000"/>
            </a:solidFill>
            <a:miter lim="800000"/>
            <a:headEnd/>
            <a:tailEnd/>
          </a:ln>
        </p:spPr>
        <p:txBody>
          <a:bodyPr wrap="none" anchor="ctr">
            <a:prstTxWarp prst="textNoShape">
              <a:avLst/>
            </a:prstTxWarp>
          </a:bodyPr>
          <a:lstStyle/>
          <a:p>
            <a:endParaRPr lang="ja-JP" altLang="en-US"/>
          </a:p>
        </p:txBody>
      </p:sp>
      <p:sp>
        <p:nvSpPr>
          <p:cNvPr id="199687" name="Text Box 14"/>
          <p:cNvSpPr txBox="1">
            <a:spLocks noChangeArrowheads="1"/>
          </p:cNvSpPr>
          <p:nvPr/>
        </p:nvSpPr>
        <p:spPr bwMode="auto">
          <a:xfrm>
            <a:off x="1447800" y="1447800"/>
            <a:ext cx="6307138" cy="517525"/>
          </a:xfrm>
          <a:prstGeom prst="rect">
            <a:avLst/>
          </a:prstGeom>
          <a:noFill/>
          <a:ln w="9525">
            <a:noFill/>
            <a:miter lim="800000"/>
            <a:headEnd/>
            <a:tailEnd/>
          </a:ln>
        </p:spPr>
        <p:txBody>
          <a:bodyPr wrap="none">
            <a:prstTxWarp prst="textNoShape">
              <a:avLst/>
            </a:prstTxWarp>
            <a:spAutoFit/>
          </a:bodyPr>
          <a:lstStyle/>
          <a:p>
            <a:r>
              <a:rPr lang="en-US" altLang="ja-JP" sz="1400" b="1" dirty="0">
                <a:ea typeface="ＭＳ Ｐゴシック" charset="0"/>
                <a:cs typeface="ＭＳ Ｐゴシック" charset="0"/>
              </a:rPr>
              <a:t>Displacement</a:t>
            </a:r>
            <a:r>
              <a:rPr lang="en-US" altLang="ja-JP" sz="1400" dirty="0">
                <a:ea typeface="ＭＳ Ｐゴシック" charset="0"/>
                <a:cs typeface="ＭＳ Ｐゴシック" charset="0"/>
              </a:rPr>
              <a:t>:	maximum distance of movement between frames</a:t>
            </a:r>
          </a:p>
          <a:p>
            <a:r>
              <a:rPr lang="en-US" altLang="ja-JP" sz="1400" b="1" dirty="0">
                <a:ea typeface="ＭＳ Ｐゴシック" charset="0"/>
                <a:cs typeface="ＭＳ Ｐゴシック" charset="0"/>
              </a:rPr>
              <a:t>Link range:	</a:t>
            </a:r>
            <a:r>
              <a:rPr lang="en-US" altLang="ja-JP" sz="1400" dirty="0">
                <a:ea typeface="ＭＳ Ｐゴシック" charset="0"/>
                <a:cs typeface="ＭＳ Ｐゴシック" charset="0"/>
              </a:rPr>
              <a:t>number of following frames to be considered for linking</a:t>
            </a:r>
          </a:p>
        </p:txBody>
      </p:sp>
    </p:spTree>
    <p:extLst>
      <p:ext uri="{BB962C8B-B14F-4D97-AF65-F5344CB8AC3E}">
        <p14:creationId xmlns:p14="http://schemas.microsoft.com/office/powerpoint/2010/main" val="617669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0707" name="Rectangle 3"/>
          <p:cNvSpPr>
            <a:spLocks noChangeArrowheads="1"/>
          </p:cNvSpPr>
          <p:nvPr/>
        </p:nvSpPr>
        <p:spPr bwMode="auto">
          <a:xfrm>
            <a:off x="2546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sp>
        <p:nvSpPr>
          <p:cNvPr id="200708" name="Line 7"/>
          <p:cNvSpPr>
            <a:spLocks noChangeShapeType="1"/>
          </p:cNvSpPr>
          <p:nvPr/>
        </p:nvSpPr>
        <p:spPr bwMode="auto">
          <a:xfrm>
            <a:off x="2286000" y="3657600"/>
            <a:ext cx="533400" cy="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0709" name="Line 8"/>
          <p:cNvSpPr>
            <a:spLocks noChangeShapeType="1"/>
          </p:cNvSpPr>
          <p:nvPr/>
        </p:nvSpPr>
        <p:spPr bwMode="auto">
          <a:xfrm>
            <a:off x="4114800" y="4267200"/>
            <a:ext cx="2362200" cy="114300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0710" name="Text Box 11"/>
          <p:cNvSpPr txBox="1">
            <a:spLocks noChangeArrowheads="1"/>
          </p:cNvSpPr>
          <p:nvPr/>
        </p:nvSpPr>
        <p:spPr bwMode="auto">
          <a:xfrm>
            <a:off x="228600" y="1066800"/>
            <a:ext cx="2209800" cy="1323975"/>
          </a:xfrm>
          <a:prstGeom prst="rect">
            <a:avLst/>
          </a:prstGeom>
          <a:noFill/>
          <a:ln w="9525">
            <a:solidFill>
              <a:schemeClr val="bg1"/>
            </a:solidFill>
            <a:miter lim="800000"/>
            <a:headEnd/>
            <a:tailEnd/>
          </a:ln>
        </p:spPr>
        <p:txBody>
          <a:bodyPr>
            <a:prstTxWarp prst="textNoShape">
              <a:avLst/>
            </a:prstTxWarp>
            <a:spAutoFit/>
          </a:bodyPr>
          <a:lstStyle/>
          <a:p>
            <a:pPr>
              <a:spcBef>
                <a:spcPct val="50000"/>
              </a:spcBef>
            </a:pPr>
            <a:r>
              <a:rPr lang="en-US" altLang="ja-JP" sz="1600" b="0">
                <a:ea typeface="ＭＳ Ｐゴシック" charset="0"/>
                <a:cs typeface="ＭＳ Ｐゴシック" charset="0"/>
              </a:rPr>
              <a:t>Radius:	3</a:t>
            </a:r>
          </a:p>
          <a:p>
            <a:r>
              <a:rPr lang="en-US" altLang="ja-JP" sz="1600" b="0">
                <a:ea typeface="ＭＳ Ｐゴシック" charset="0"/>
                <a:cs typeface="ＭＳ Ｐゴシック" charset="0"/>
              </a:rPr>
              <a:t>Cutoff:	0</a:t>
            </a:r>
          </a:p>
          <a:p>
            <a:r>
              <a:rPr lang="en-US" altLang="ja-JP" sz="1600" b="0">
                <a:ea typeface="ＭＳ Ｐゴシック" charset="0"/>
                <a:cs typeface="ＭＳ Ｐゴシック" charset="0"/>
              </a:rPr>
              <a:t>Percentile: 0.6</a:t>
            </a:r>
          </a:p>
          <a:p>
            <a:r>
              <a:rPr lang="en-US" altLang="ja-JP" sz="1600" b="0">
                <a:ea typeface="ＭＳ Ｐゴシック" charset="0"/>
                <a:cs typeface="ＭＳ Ｐゴシック" charset="0"/>
              </a:rPr>
              <a:t>Link range: 3</a:t>
            </a:r>
          </a:p>
          <a:p>
            <a:r>
              <a:rPr lang="en-US" altLang="ja-JP" sz="1600" b="0">
                <a:ea typeface="ＭＳ Ｐゴシック" charset="0"/>
                <a:cs typeface="ＭＳ Ｐゴシック" charset="0"/>
              </a:rPr>
              <a:t>Displacement: 20</a:t>
            </a:r>
          </a:p>
        </p:txBody>
      </p:sp>
      <p:sp>
        <p:nvSpPr>
          <p:cNvPr id="200711" name="Text Box 12"/>
          <p:cNvSpPr txBox="1">
            <a:spLocks noChangeArrowheads="1"/>
          </p:cNvSpPr>
          <p:nvPr/>
        </p:nvSpPr>
        <p:spPr bwMode="auto">
          <a:xfrm>
            <a:off x="2133600" y="3810000"/>
            <a:ext cx="740908" cy="400110"/>
          </a:xfrm>
          <a:prstGeom prst="rect">
            <a:avLst/>
          </a:prstGeom>
          <a:noFill/>
          <a:ln w="9525">
            <a:noFill/>
            <a:miter lim="800000"/>
            <a:headEnd/>
            <a:tailEnd/>
          </a:ln>
        </p:spPr>
        <p:txBody>
          <a:bodyPr wrap="none">
            <a:prstTxWarp prst="textNoShape">
              <a:avLst/>
            </a:prstTxWarp>
            <a:spAutoFit/>
          </a:bodyPr>
          <a:lstStyle/>
          <a:p>
            <a:r>
              <a:rPr lang="ja-JP" altLang="en-US" b="0">
                <a:ea typeface="ＭＳ Ｐゴシック" charset="0"/>
                <a:cs typeface="ＭＳ Ｐゴシック" charset="0"/>
              </a:rPr>
              <a:t>‘</a:t>
            </a:r>
            <a:r>
              <a:rPr lang="en-US" altLang="ja-JP" b="0" dirty="0">
                <a:ea typeface="ＭＳ Ｐゴシック" charset="0"/>
                <a:cs typeface="ＭＳ Ｐゴシック" charset="0"/>
              </a:rPr>
              <a:t>OK’</a:t>
            </a:r>
          </a:p>
        </p:txBody>
      </p:sp>
      <p:pic>
        <p:nvPicPr>
          <p:cNvPr id="200712" name="Picture 14"/>
          <p:cNvPicPr>
            <a:picLocks noChangeAspect="1" noChangeArrowheads="1"/>
          </p:cNvPicPr>
          <p:nvPr/>
        </p:nvPicPr>
        <p:blipFill>
          <a:blip r:embed="rId3" cstate="print"/>
          <a:srcRect/>
          <a:stretch>
            <a:fillRect/>
          </a:stretch>
        </p:blipFill>
        <p:spPr bwMode="auto">
          <a:xfrm>
            <a:off x="228600" y="2667000"/>
            <a:ext cx="1895475" cy="3629025"/>
          </a:xfrm>
          <a:prstGeom prst="rect">
            <a:avLst/>
          </a:prstGeom>
          <a:noFill/>
          <a:ln w="9525">
            <a:noFill/>
            <a:miter lim="800000"/>
            <a:headEnd/>
            <a:tailEnd/>
          </a:ln>
        </p:spPr>
      </p:pic>
      <p:sp>
        <p:nvSpPr>
          <p:cNvPr id="200713" name="Text Box 15"/>
          <p:cNvSpPr txBox="1">
            <a:spLocks noChangeArrowheads="1"/>
          </p:cNvSpPr>
          <p:nvPr/>
        </p:nvSpPr>
        <p:spPr bwMode="auto">
          <a:xfrm>
            <a:off x="3234255" y="5226843"/>
            <a:ext cx="3047822" cy="400110"/>
          </a:xfrm>
          <a:prstGeom prst="rect">
            <a:avLst/>
          </a:prstGeom>
          <a:noFill/>
          <a:ln w="9525">
            <a:noFill/>
            <a:miter lim="800000"/>
            <a:headEnd/>
            <a:tailEnd/>
          </a:ln>
        </p:spPr>
        <p:txBody>
          <a:bodyPr wrap="none">
            <a:prstTxWarp prst="textNoShape">
              <a:avLst/>
            </a:prstTxWarp>
            <a:spAutoFit/>
          </a:bodyPr>
          <a:lstStyle/>
          <a:p>
            <a:r>
              <a:rPr lang="ja-JP" altLang="en-US" b="0" dirty="0">
                <a:ea typeface="ＭＳ Ｐゴシック" charset="0"/>
                <a:cs typeface="ＭＳ Ｐゴシック" charset="0"/>
              </a:rPr>
              <a:t>‘</a:t>
            </a:r>
            <a:r>
              <a:rPr lang="en-US" altLang="ja-JP" b="0" dirty="0">
                <a:ea typeface="ＭＳ Ｐゴシック" charset="0"/>
                <a:cs typeface="ＭＳ Ｐゴシック" charset="0"/>
              </a:rPr>
              <a:t>Visualize all trajectories’</a:t>
            </a:r>
          </a:p>
        </p:txBody>
      </p:sp>
      <p:pic>
        <p:nvPicPr>
          <p:cNvPr id="200715" name="Picture 17"/>
          <p:cNvPicPr>
            <a:picLocks noChangeAspect="1" noChangeArrowheads="1"/>
          </p:cNvPicPr>
          <p:nvPr/>
        </p:nvPicPr>
        <p:blipFill>
          <a:blip r:embed="rId4" cstate="print"/>
          <a:srcRect/>
          <a:stretch>
            <a:fillRect/>
          </a:stretch>
        </p:blipFill>
        <p:spPr bwMode="auto">
          <a:xfrm>
            <a:off x="6629400" y="3048000"/>
            <a:ext cx="2352675" cy="3533775"/>
          </a:xfrm>
          <a:prstGeom prst="rect">
            <a:avLst/>
          </a:prstGeom>
          <a:noFill/>
          <a:ln w="9525">
            <a:noFill/>
            <a:miter lim="800000"/>
            <a:headEnd/>
            <a:tailEnd/>
          </a:ln>
        </p:spPr>
      </p:pic>
      <p:pic>
        <p:nvPicPr>
          <p:cNvPr id="2" name="Picture 1"/>
          <p:cNvPicPr>
            <a:picLocks noChangeAspect="1"/>
          </p:cNvPicPr>
          <p:nvPr/>
        </p:nvPicPr>
        <p:blipFill>
          <a:blip r:embed="rId5" cstate="print"/>
          <a:stretch>
            <a:fillRect/>
          </a:stretch>
        </p:blipFill>
        <p:spPr>
          <a:xfrm>
            <a:off x="2885054" y="1270089"/>
            <a:ext cx="3445896" cy="2735346"/>
          </a:xfrm>
          <a:prstGeom prst="rect">
            <a:avLst/>
          </a:prstGeom>
        </p:spPr>
      </p:pic>
    </p:spTree>
    <p:extLst>
      <p:ext uri="{BB962C8B-B14F-4D97-AF65-F5344CB8AC3E}">
        <p14:creationId xmlns:p14="http://schemas.microsoft.com/office/powerpoint/2010/main" val="2638234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12"/>
          <p:cNvPicPr>
            <a:picLocks noChangeAspect="1" noChangeArrowheads="1"/>
          </p:cNvPicPr>
          <p:nvPr/>
        </p:nvPicPr>
        <p:blipFill>
          <a:blip r:embed="rId2" cstate="print"/>
          <a:srcRect/>
          <a:stretch>
            <a:fillRect/>
          </a:stretch>
        </p:blipFill>
        <p:spPr bwMode="auto">
          <a:xfrm>
            <a:off x="3048000" y="1066800"/>
            <a:ext cx="3438525" cy="1104900"/>
          </a:xfrm>
          <a:prstGeom prst="rect">
            <a:avLst/>
          </a:prstGeom>
          <a:noFill/>
          <a:ln w="9525">
            <a:noFill/>
            <a:miter lim="800000"/>
            <a:headEnd/>
            <a:tailEnd/>
          </a:ln>
        </p:spPr>
      </p:pic>
      <p:sp>
        <p:nvSpPr>
          <p:cNvPr id="201731"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1732"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pic>
        <p:nvPicPr>
          <p:cNvPr id="201733" name="Picture 11"/>
          <p:cNvPicPr>
            <a:picLocks noChangeAspect="1" noChangeArrowheads="1"/>
          </p:cNvPicPr>
          <p:nvPr/>
        </p:nvPicPr>
        <p:blipFill>
          <a:blip r:embed="rId3" cstate="print"/>
          <a:srcRect/>
          <a:stretch>
            <a:fillRect/>
          </a:stretch>
        </p:blipFill>
        <p:spPr bwMode="auto">
          <a:xfrm>
            <a:off x="152400" y="914400"/>
            <a:ext cx="2352675" cy="3533775"/>
          </a:xfrm>
          <a:prstGeom prst="rect">
            <a:avLst/>
          </a:prstGeom>
          <a:noFill/>
          <a:ln w="9525">
            <a:noFill/>
            <a:miter lim="800000"/>
            <a:headEnd/>
            <a:tailEnd/>
          </a:ln>
        </p:spPr>
      </p:pic>
      <p:sp>
        <p:nvSpPr>
          <p:cNvPr id="201734" name="Line 4"/>
          <p:cNvSpPr>
            <a:spLocks noChangeShapeType="1"/>
          </p:cNvSpPr>
          <p:nvPr/>
        </p:nvSpPr>
        <p:spPr bwMode="auto">
          <a:xfrm flipV="1">
            <a:off x="838200" y="1828800"/>
            <a:ext cx="2971800" cy="243840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1735" name="Text Box 13"/>
          <p:cNvSpPr txBox="1">
            <a:spLocks noChangeArrowheads="1"/>
          </p:cNvSpPr>
          <p:nvPr/>
        </p:nvSpPr>
        <p:spPr bwMode="auto">
          <a:xfrm>
            <a:off x="5181600" y="2209800"/>
            <a:ext cx="2813050" cy="366713"/>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Try entering some values!</a:t>
            </a:r>
          </a:p>
        </p:txBody>
      </p:sp>
      <p:pic>
        <p:nvPicPr>
          <p:cNvPr id="201736" name="Picture 14"/>
          <p:cNvPicPr>
            <a:picLocks noChangeAspect="1" noChangeArrowheads="1"/>
          </p:cNvPicPr>
          <p:nvPr/>
        </p:nvPicPr>
        <p:blipFill>
          <a:blip r:embed="rId4" cstate="print"/>
          <a:srcRect/>
          <a:stretch>
            <a:fillRect/>
          </a:stretch>
        </p:blipFill>
        <p:spPr bwMode="auto">
          <a:xfrm>
            <a:off x="3352800" y="3200400"/>
            <a:ext cx="2352675" cy="3533775"/>
          </a:xfrm>
          <a:prstGeom prst="rect">
            <a:avLst/>
          </a:prstGeom>
          <a:noFill/>
          <a:ln w="9525">
            <a:noFill/>
            <a:miter lim="800000"/>
            <a:headEnd/>
            <a:tailEnd/>
          </a:ln>
        </p:spPr>
      </p:pic>
      <p:pic>
        <p:nvPicPr>
          <p:cNvPr id="201737" name="Picture 15"/>
          <p:cNvPicPr>
            <a:picLocks noChangeAspect="1" noChangeArrowheads="1"/>
          </p:cNvPicPr>
          <p:nvPr/>
        </p:nvPicPr>
        <p:blipFill>
          <a:blip r:embed="rId5" cstate="print"/>
          <a:srcRect/>
          <a:stretch>
            <a:fillRect/>
          </a:stretch>
        </p:blipFill>
        <p:spPr bwMode="auto">
          <a:xfrm>
            <a:off x="6096000" y="3200400"/>
            <a:ext cx="2352675" cy="3533775"/>
          </a:xfrm>
          <a:prstGeom prst="rect">
            <a:avLst/>
          </a:prstGeom>
          <a:noFill/>
          <a:ln w="9525">
            <a:noFill/>
            <a:miter lim="800000"/>
            <a:headEnd/>
            <a:tailEnd/>
          </a:ln>
        </p:spPr>
      </p:pic>
      <p:sp>
        <p:nvSpPr>
          <p:cNvPr id="201738" name="Text Box 16"/>
          <p:cNvSpPr txBox="1">
            <a:spLocks noChangeArrowheads="1"/>
          </p:cNvSpPr>
          <p:nvPr/>
        </p:nvSpPr>
        <p:spPr bwMode="auto">
          <a:xfrm>
            <a:off x="4175125" y="2779713"/>
            <a:ext cx="438150" cy="366712"/>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50</a:t>
            </a:r>
          </a:p>
        </p:txBody>
      </p:sp>
      <p:sp>
        <p:nvSpPr>
          <p:cNvPr id="201739" name="Text Box 17"/>
          <p:cNvSpPr txBox="1">
            <a:spLocks noChangeArrowheads="1"/>
          </p:cNvSpPr>
          <p:nvPr/>
        </p:nvSpPr>
        <p:spPr bwMode="auto">
          <a:xfrm>
            <a:off x="6918325" y="2703513"/>
            <a:ext cx="565150" cy="366712"/>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100</a:t>
            </a:r>
          </a:p>
        </p:txBody>
      </p:sp>
      <p:grpSp>
        <p:nvGrpSpPr>
          <p:cNvPr id="2" name="Group 18"/>
          <p:cNvGrpSpPr>
            <a:grpSpLocks/>
          </p:cNvGrpSpPr>
          <p:nvPr/>
        </p:nvGrpSpPr>
        <p:grpSpPr bwMode="auto">
          <a:xfrm>
            <a:off x="8229600" y="152400"/>
            <a:ext cx="762000" cy="381000"/>
            <a:chOff x="4656" y="1536"/>
            <a:chExt cx="1056" cy="480"/>
          </a:xfrm>
        </p:grpSpPr>
        <p:sp>
          <p:nvSpPr>
            <p:cNvPr id="201741" name="Rectangle 19"/>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1742" name="Picture 20" descr="EMBL Logo"/>
            <p:cNvPicPr>
              <a:picLocks noChangeAspect="1" noChangeArrowheads="1"/>
            </p:cNvPicPr>
            <p:nvPr/>
          </p:nvPicPr>
          <p:blipFill>
            <a:blip r:embed="rId6" cstate="print"/>
            <a:srcRect/>
            <a:stretch>
              <a:fillRect/>
            </a:stretch>
          </p:blipFill>
          <p:spPr bwMode="auto">
            <a:xfrm>
              <a:off x="4752" y="1584"/>
              <a:ext cx="906" cy="384"/>
            </a:xfrm>
            <a:prstGeom prst="rect">
              <a:avLst/>
            </a:prstGeom>
            <a:noFill/>
            <a:ln w="9525">
              <a:noFill/>
              <a:miter lim="800000"/>
              <a:headEnd/>
              <a:tailEnd/>
            </a:ln>
          </p:spPr>
        </p:pic>
      </p:grpSp>
    </p:spTree>
    <p:extLst>
      <p:ext uri="{BB962C8B-B14F-4D97-AF65-F5344CB8AC3E}">
        <p14:creationId xmlns:p14="http://schemas.microsoft.com/office/powerpoint/2010/main" val="3415242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3200400" y="904457"/>
            <a:ext cx="3445743" cy="2735226"/>
          </a:xfrm>
          <a:prstGeom prst="rect">
            <a:avLst/>
          </a:prstGeom>
        </p:spPr>
      </p:pic>
      <p:sp>
        <p:nvSpPr>
          <p:cNvPr id="202754"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2755"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sp>
        <p:nvSpPr>
          <p:cNvPr id="202756" name="Line 8"/>
          <p:cNvSpPr>
            <a:spLocks noChangeShapeType="1"/>
          </p:cNvSpPr>
          <p:nvPr/>
        </p:nvSpPr>
        <p:spPr bwMode="auto">
          <a:xfrm>
            <a:off x="3124200" y="4495800"/>
            <a:ext cx="3429000" cy="0"/>
          </a:xfrm>
          <a:prstGeom prst="line">
            <a:avLst/>
          </a:prstGeom>
          <a:noFill/>
          <a:ln w="9525">
            <a:solidFill>
              <a:schemeClr val="bg1"/>
            </a:solidFill>
            <a:round/>
            <a:headEnd/>
            <a:tailEnd type="triangle" w="med" len="med"/>
          </a:ln>
        </p:spPr>
        <p:txBody>
          <a:bodyPr>
            <a:prstTxWarp prst="textNoShape">
              <a:avLst/>
            </a:prstTxWarp>
          </a:bodyPr>
          <a:lstStyle/>
          <a:p>
            <a:endParaRPr lang="ja-JP" altLang="en-US"/>
          </a:p>
        </p:txBody>
      </p:sp>
      <p:sp>
        <p:nvSpPr>
          <p:cNvPr id="202757" name="Text Box 10"/>
          <p:cNvSpPr txBox="1">
            <a:spLocks noChangeArrowheads="1"/>
          </p:cNvSpPr>
          <p:nvPr/>
        </p:nvSpPr>
        <p:spPr bwMode="auto">
          <a:xfrm>
            <a:off x="3429000" y="3810000"/>
            <a:ext cx="2819400" cy="276999"/>
          </a:xfrm>
          <a:prstGeom prst="rect">
            <a:avLst/>
          </a:prstGeom>
          <a:noFill/>
          <a:ln w="9525">
            <a:noFill/>
            <a:miter lim="800000"/>
            <a:headEnd/>
            <a:tailEnd/>
          </a:ln>
        </p:spPr>
        <p:txBody>
          <a:bodyPr>
            <a:prstTxWarp prst="textNoShape">
              <a:avLst/>
            </a:prstTxWarp>
            <a:spAutoFit/>
          </a:bodyPr>
          <a:lstStyle/>
          <a:p>
            <a:r>
              <a:rPr lang="en-US" altLang="ja-JP" sz="1200" dirty="0">
                <a:ea typeface="ＭＳ Ｐゴシック" charset="0"/>
                <a:cs typeface="ＭＳ Ｐゴシック" charset="0"/>
              </a:rPr>
              <a:t>Click ‘Focus on Selected Trajectory’</a:t>
            </a:r>
          </a:p>
        </p:txBody>
      </p:sp>
      <p:pic>
        <p:nvPicPr>
          <p:cNvPr id="202758" name="Picture 13"/>
          <p:cNvPicPr>
            <a:picLocks noChangeAspect="1" noChangeArrowheads="1"/>
          </p:cNvPicPr>
          <p:nvPr/>
        </p:nvPicPr>
        <p:blipFill>
          <a:blip r:embed="rId3" cstate="print"/>
          <a:srcRect/>
          <a:stretch>
            <a:fillRect/>
          </a:stretch>
        </p:blipFill>
        <p:spPr bwMode="auto">
          <a:xfrm>
            <a:off x="457200" y="2133600"/>
            <a:ext cx="2352675" cy="3533775"/>
          </a:xfrm>
          <a:prstGeom prst="rect">
            <a:avLst/>
          </a:prstGeom>
          <a:noFill/>
          <a:ln w="9525">
            <a:noFill/>
            <a:miter lim="800000"/>
            <a:headEnd/>
            <a:tailEnd/>
          </a:ln>
        </p:spPr>
      </p:pic>
      <p:sp>
        <p:nvSpPr>
          <p:cNvPr id="202760" name="Line 12"/>
          <p:cNvSpPr>
            <a:spLocks noChangeShapeType="1"/>
          </p:cNvSpPr>
          <p:nvPr/>
        </p:nvSpPr>
        <p:spPr bwMode="auto">
          <a:xfrm>
            <a:off x="4434213" y="2956164"/>
            <a:ext cx="0" cy="853836"/>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2761" name="Text Box 15"/>
          <p:cNvSpPr txBox="1">
            <a:spLocks noChangeArrowheads="1"/>
          </p:cNvSpPr>
          <p:nvPr/>
        </p:nvSpPr>
        <p:spPr bwMode="auto">
          <a:xfrm>
            <a:off x="304800" y="1295400"/>
            <a:ext cx="2590773" cy="338554"/>
          </a:xfrm>
          <a:prstGeom prst="rect">
            <a:avLst/>
          </a:prstGeom>
          <a:noFill/>
          <a:ln w="9525">
            <a:noFill/>
            <a:miter lim="800000"/>
            <a:headEnd/>
            <a:tailEnd/>
          </a:ln>
        </p:spPr>
        <p:txBody>
          <a:bodyPr wrap="none">
            <a:prstTxWarp prst="textNoShape">
              <a:avLst/>
            </a:prstTxWarp>
            <a:spAutoFit/>
          </a:bodyPr>
          <a:lstStyle/>
          <a:p>
            <a:r>
              <a:rPr lang="en-US" altLang="ja-JP" sz="1600" dirty="0">
                <a:ea typeface="ＭＳ Ｐゴシック" charset="0"/>
                <a:cs typeface="ＭＳ Ｐゴシック" charset="0"/>
              </a:rPr>
              <a:t>Select a track, and then..</a:t>
            </a:r>
          </a:p>
        </p:txBody>
      </p:sp>
      <p:pic>
        <p:nvPicPr>
          <p:cNvPr id="202762" name="Picture 16"/>
          <p:cNvPicPr>
            <a:picLocks noChangeAspect="1" noChangeArrowheads="1"/>
          </p:cNvPicPr>
          <p:nvPr/>
        </p:nvPicPr>
        <p:blipFill>
          <a:blip r:embed="rId4" cstate="print"/>
          <a:srcRect/>
          <a:stretch>
            <a:fillRect/>
          </a:stretch>
        </p:blipFill>
        <p:spPr bwMode="auto">
          <a:xfrm>
            <a:off x="6705600" y="1447800"/>
            <a:ext cx="2286000" cy="4876800"/>
          </a:xfrm>
          <a:prstGeom prst="rect">
            <a:avLst/>
          </a:prstGeom>
          <a:noFill/>
          <a:ln w="9525">
            <a:noFill/>
            <a:miter lim="800000"/>
            <a:headEnd/>
            <a:tailEnd/>
          </a:ln>
        </p:spPr>
      </p:pic>
      <p:sp>
        <p:nvSpPr>
          <p:cNvPr id="202763" name="Line 17"/>
          <p:cNvSpPr>
            <a:spLocks noChangeShapeType="1"/>
          </p:cNvSpPr>
          <p:nvPr/>
        </p:nvSpPr>
        <p:spPr bwMode="auto">
          <a:xfrm>
            <a:off x="6324600" y="3124200"/>
            <a:ext cx="0" cy="207373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2764" name="Line 18"/>
          <p:cNvSpPr>
            <a:spLocks noChangeShapeType="1"/>
          </p:cNvSpPr>
          <p:nvPr/>
        </p:nvSpPr>
        <p:spPr bwMode="auto">
          <a:xfrm>
            <a:off x="3200400" y="4800600"/>
            <a:ext cx="2438400" cy="1524000"/>
          </a:xfrm>
          <a:prstGeom prst="line">
            <a:avLst/>
          </a:prstGeom>
          <a:noFill/>
          <a:ln w="9525">
            <a:solidFill>
              <a:schemeClr val="bg1"/>
            </a:solidFill>
            <a:round/>
            <a:headEnd/>
            <a:tailEnd type="triangle" w="med" len="med"/>
          </a:ln>
        </p:spPr>
        <p:txBody>
          <a:bodyPr>
            <a:prstTxWarp prst="textNoShape">
              <a:avLst/>
            </a:prstTxWarp>
          </a:bodyPr>
          <a:lstStyle/>
          <a:p>
            <a:endParaRPr lang="ja-JP" altLang="en-US"/>
          </a:p>
        </p:txBody>
      </p:sp>
      <p:sp>
        <p:nvSpPr>
          <p:cNvPr id="202765" name="Text Box 19"/>
          <p:cNvSpPr txBox="1">
            <a:spLocks noChangeArrowheads="1"/>
          </p:cNvSpPr>
          <p:nvPr/>
        </p:nvSpPr>
        <p:spPr bwMode="auto">
          <a:xfrm>
            <a:off x="4908601" y="5181600"/>
            <a:ext cx="1949399" cy="276999"/>
          </a:xfrm>
          <a:prstGeom prst="rect">
            <a:avLst/>
          </a:prstGeom>
          <a:noFill/>
          <a:ln w="9525">
            <a:noFill/>
            <a:miter lim="800000"/>
            <a:headEnd/>
            <a:tailEnd/>
          </a:ln>
        </p:spPr>
        <p:txBody>
          <a:bodyPr wrap="square">
            <a:prstTxWarp prst="textNoShape">
              <a:avLst/>
            </a:prstTxWarp>
            <a:spAutoFit/>
          </a:bodyPr>
          <a:lstStyle/>
          <a:p>
            <a:r>
              <a:rPr lang="en-US" altLang="ja-JP" sz="1200" dirty="0">
                <a:ea typeface="ＭＳ Ｐゴシック" charset="0"/>
                <a:cs typeface="ＭＳ Ｐゴシック" charset="0"/>
              </a:rPr>
              <a:t>Click ‘Focus on Area’</a:t>
            </a:r>
          </a:p>
        </p:txBody>
      </p:sp>
      <p:grpSp>
        <p:nvGrpSpPr>
          <p:cNvPr id="3" name="Group 21"/>
          <p:cNvGrpSpPr>
            <a:grpSpLocks/>
          </p:cNvGrpSpPr>
          <p:nvPr/>
        </p:nvGrpSpPr>
        <p:grpSpPr bwMode="auto">
          <a:xfrm>
            <a:off x="8229600" y="152400"/>
            <a:ext cx="762000" cy="381000"/>
            <a:chOff x="4656" y="1536"/>
            <a:chExt cx="1056" cy="480"/>
          </a:xfrm>
        </p:grpSpPr>
        <p:sp>
          <p:nvSpPr>
            <p:cNvPr id="202768" name="Rectangle 22"/>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2769" name="Picture 23" descr="EMBL Logo"/>
            <p:cNvPicPr>
              <a:picLocks noChangeAspect="1" noChangeArrowheads="1"/>
            </p:cNvPicPr>
            <p:nvPr/>
          </p:nvPicPr>
          <p:blipFill>
            <a:blip r:embed="rId5" cstate="print"/>
            <a:srcRect/>
            <a:stretch>
              <a:fillRect/>
            </a:stretch>
          </p:blipFill>
          <p:spPr bwMode="auto">
            <a:xfrm>
              <a:off x="4752" y="1584"/>
              <a:ext cx="906" cy="384"/>
            </a:xfrm>
            <a:prstGeom prst="rect">
              <a:avLst/>
            </a:prstGeom>
            <a:noFill/>
            <a:ln w="9525">
              <a:noFill/>
              <a:miter lim="800000"/>
              <a:headEnd/>
              <a:tailEnd/>
            </a:ln>
          </p:spPr>
        </p:pic>
      </p:grpSp>
    </p:spTree>
    <p:extLst>
      <p:ext uri="{BB962C8B-B14F-4D97-AF65-F5344CB8AC3E}">
        <p14:creationId xmlns:p14="http://schemas.microsoft.com/office/powerpoint/2010/main" val="3124255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3779"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grpSp>
        <p:nvGrpSpPr>
          <p:cNvPr id="4" name="Group 6"/>
          <p:cNvGrpSpPr>
            <a:grpSpLocks/>
          </p:cNvGrpSpPr>
          <p:nvPr/>
        </p:nvGrpSpPr>
        <p:grpSpPr bwMode="auto">
          <a:xfrm>
            <a:off x="8229600" y="152400"/>
            <a:ext cx="762000" cy="381000"/>
            <a:chOff x="4656" y="1536"/>
            <a:chExt cx="1056" cy="480"/>
          </a:xfrm>
        </p:grpSpPr>
        <p:sp>
          <p:nvSpPr>
            <p:cNvPr id="203783" name="Rectangle 7"/>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3784" name="Picture 8" descr="EMBL Logo"/>
            <p:cNvPicPr>
              <a:picLocks noChangeAspect="1" noChangeArrowheads="1"/>
            </p:cNvPicPr>
            <p:nvPr/>
          </p:nvPicPr>
          <p:blipFill>
            <a:blip r:embed="rId2" cstate="print"/>
            <a:srcRect/>
            <a:stretch>
              <a:fillRect/>
            </a:stretch>
          </p:blipFill>
          <p:spPr bwMode="auto">
            <a:xfrm>
              <a:off x="4752" y="1584"/>
              <a:ext cx="906" cy="384"/>
            </a:xfrm>
            <a:prstGeom prst="rect">
              <a:avLst/>
            </a:prstGeom>
            <a:noFill/>
            <a:ln w="9525">
              <a:noFill/>
              <a:miter lim="800000"/>
              <a:headEnd/>
              <a:tailEnd/>
            </a:ln>
          </p:spPr>
        </p:pic>
      </p:grpSp>
      <p:pic>
        <p:nvPicPr>
          <p:cNvPr id="9" name="Picture 8"/>
          <p:cNvPicPr>
            <a:picLocks noChangeAspect="1"/>
          </p:cNvPicPr>
          <p:nvPr/>
        </p:nvPicPr>
        <p:blipFill>
          <a:blip r:embed="rId3" cstate="print"/>
          <a:stretch>
            <a:fillRect/>
          </a:stretch>
        </p:blipFill>
        <p:spPr>
          <a:xfrm>
            <a:off x="227368" y="744948"/>
            <a:ext cx="4266704" cy="3386904"/>
          </a:xfrm>
          <a:prstGeom prst="rect">
            <a:avLst/>
          </a:prstGeom>
        </p:spPr>
      </p:pic>
      <p:pic>
        <p:nvPicPr>
          <p:cNvPr id="2" name="Picture 1"/>
          <p:cNvPicPr>
            <a:picLocks noChangeAspect="1"/>
          </p:cNvPicPr>
          <p:nvPr/>
        </p:nvPicPr>
        <p:blipFill>
          <a:blip r:embed="rId4" cstate="print"/>
          <a:stretch>
            <a:fillRect/>
          </a:stretch>
        </p:blipFill>
        <p:spPr>
          <a:xfrm>
            <a:off x="227368" y="4639204"/>
            <a:ext cx="4968174" cy="2218796"/>
          </a:xfrm>
          <a:prstGeom prst="rect">
            <a:avLst/>
          </a:prstGeom>
        </p:spPr>
      </p:pic>
      <p:sp>
        <p:nvSpPr>
          <p:cNvPr id="11" name="Line 12"/>
          <p:cNvSpPr>
            <a:spLocks noChangeShapeType="1"/>
          </p:cNvSpPr>
          <p:nvPr/>
        </p:nvSpPr>
        <p:spPr bwMode="auto">
          <a:xfrm>
            <a:off x="864649" y="4112247"/>
            <a:ext cx="0" cy="421117"/>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3" name="TextBox 2"/>
          <p:cNvSpPr txBox="1"/>
          <p:nvPr/>
        </p:nvSpPr>
        <p:spPr>
          <a:xfrm>
            <a:off x="981389" y="4278868"/>
            <a:ext cx="2515983" cy="369332"/>
          </a:xfrm>
          <a:prstGeom prst="rect">
            <a:avLst/>
          </a:prstGeom>
          <a:noFill/>
        </p:spPr>
        <p:txBody>
          <a:bodyPr wrap="none" rtlCol="0">
            <a:spAutoFit/>
          </a:bodyPr>
          <a:lstStyle/>
          <a:p>
            <a:r>
              <a:rPr lang="en-US" dirty="0"/>
              <a:t>‘All Trajectories to Table’</a:t>
            </a:r>
          </a:p>
        </p:txBody>
      </p:sp>
      <p:sp>
        <p:nvSpPr>
          <p:cNvPr id="12" name="Line 12"/>
          <p:cNvSpPr>
            <a:spLocks noChangeShapeType="1"/>
          </p:cNvSpPr>
          <p:nvPr/>
        </p:nvSpPr>
        <p:spPr bwMode="auto">
          <a:xfrm>
            <a:off x="5181600" y="5791200"/>
            <a:ext cx="685800" cy="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13" name="TextBox 12"/>
          <p:cNvSpPr txBox="1"/>
          <p:nvPr/>
        </p:nvSpPr>
        <p:spPr>
          <a:xfrm>
            <a:off x="5943600" y="5562600"/>
            <a:ext cx="2779276" cy="707886"/>
          </a:xfrm>
          <a:prstGeom prst="rect">
            <a:avLst/>
          </a:prstGeom>
          <a:noFill/>
        </p:spPr>
        <p:txBody>
          <a:bodyPr wrap="none" rtlCol="0">
            <a:spAutoFit/>
          </a:bodyPr>
          <a:lstStyle/>
          <a:p>
            <a:r>
              <a:rPr lang="en-US" dirty="0"/>
              <a:t>Excel, </a:t>
            </a:r>
            <a:r>
              <a:rPr lang="en-US" dirty="0" err="1"/>
              <a:t>ImageJ</a:t>
            </a:r>
            <a:r>
              <a:rPr lang="en-US" dirty="0"/>
              <a:t> Macro,</a:t>
            </a:r>
          </a:p>
          <a:p>
            <a:r>
              <a:rPr lang="en-US" dirty="0" err="1"/>
              <a:t>Matlab</a:t>
            </a:r>
            <a:r>
              <a:rPr lang="en-US" dirty="0"/>
              <a:t>, R, …</a:t>
            </a:r>
          </a:p>
        </p:txBody>
      </p:sp>
    </p:spTree>
    <p:extLst>
      <p:ext uri="{BB962C8B-B14F-4D97-AF65-F5344CB8AC3E}">
        <p14:creationId xmlns:p14="http://schemas.microsoft.com/office/powerpoint/2010/main" val="106691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 inspection</a:t>
            </a:r>
          </a:p>
        </p:txBody>
      </p:sp>
      <p:sp>
        <p:nvSpPr>
          <p:cNvPr id="3" name="Content Placeholder 2"/>
          <p:cNvSpPr>
            <a:spLocks noGrp="1"/>
          </p:cNvSpPr>
          <p:nvPr>
            <p:ph idx="1"/>
          </p:nvPr>
        </p:nvSpPr>
        <p:spPr>
          <a:xfrm>
            <a:off x="457200" y="1447800"/>
            <a:ext cx="8229600" cy="4525963"/>
          </a:xfrm>
        </p:spPr>
        <p:txBody>
          <a:bodyPr>
            <a:normAutofit fontScale="62500" lnSpcReduction="20000"/>
          </a:bodyPr>
          <a:lstStyle/>
          <a:p>
            <a:r>
              <a:rPr lang="en-US" dirty="0"/>
              <a:t>Image analysis starts on the microscope! The reason is that you can only later analyze images that have been acquired properly.</a:t>
            </a:r>
          </a:p>
          <a:p>
            <a:r>
              <a:rPr lang="en-US" dirty="0"/>
              <a:t>Acquiring images on the microscope you have to make many decisions, such as choosing an exposure time and a detector gain; taking those decisions you need to know how a “good” image should actually look like.</a:t>
            </a:r>
          </a:p>
          <a:p>
            <a:r>
              <a:rPr lang="en-US" dirty="0"/>
              <a:t>We will learn now what the criteria for a good image are and also learn about different ways and tools to check for those criteria. </a:t>
            </a:r>
          </a:p>
          <a:p>
            <a:r>
              <a:rPr lang="en-US" dirty="0"/>
              <a:t>We will start with a white-board session on</a:t>
            </a:r>
          </a:p>
          <a:p>
            <a:pPr lvl="1"/>
            <a:r>
              <a:rPr lang="en-US" dirty="0"/>
              <a:t>Bit depth</a:t>
            </a:r>
          </a:p>
          <a:p>
            <a:pPr lvl="1"/>
            <a:r>
              <a:rPr lang="en-US" dirty="0"/>
              <a:t>Saturation</a:t>
            </a:r>
          </a:p>
          <a:p>
            <a:pPr lvl="1"/>
            <a:r>
              <a:rPr lang="en-US" dirty="0"/>
              <a:t>Offset</a:t>
            </a:r>
          </a:p>
          <a:p>
            <a:pPr lvl="1"/>
            <a:r>
              <a:rPr lang="en-US" dirty="0"/>
              <a:t>Dynamic range</a:t>
            </a:r>
          </a:p>
          <a:p>
            <a:r>
              <a:rPr lang="en-US" dirty="0"/>
              <a:t>Also very important in this context is the concept of a signal to noise (S/N) ratio, which we will cover later.</a:t>
            </a:r>
          </a:p>
          <a:p>
            <a:endParaRPr lang="en-US" dirty="0"/>
          </a:p>
        </p:txBody>
      </p:sp>
    </p:spTree>
    <p:extLst>
      <p:ext uri="{BB962C8B-B14F-4D97-AF65-F5344CB8AC3E}">
        <p14:creationId xmlns:p14="http://schemas.microsoft.com/office/powerpoint/2010/main" val="713618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600200"/>
            <a:ext cx="4426813" cy="1077218"/>
          </a:xfrm>
          <a:prstGeom prst="rect">
            <a:avLst/>
          </a:prstGeom>
          <a:noFill/>
        </p:spPr>
        <p:txBody>
          <a:bodyPr wrap="none" rtlCol="0">
            <a:spAutoFit/>
          </a:bodyPr>
          <a:lstStyle/>
          <a:p>
            <a:r>
              <a:rPr lang="en-US" sz="3200" dirty="0">
                <a:solidFill>
                  <a:srgbClr val="FF0000"/>
                </a:solidFill>
              </a:rPr>
              <a:t>Automated Tracking </a:t>
            </a:r>
          </a:p>
          <a:p>
            <a:r>
              <a:rPr lang="en-US" sz="3200" dirty="0">
                <a:solidFill>
                  <a:srgbClr val="FF0000"/>
                </a:solidFill>
              </a:rPr>
              <a:t>and cell classification</a:t>
            </a:r>
          </a:p>
        </p:txBody>
      </p:sp>
      <p:sp>
        <p:nvSpPr>
          <p:cNvPr id="3" name="TextBox 2"/>
          <p:cNvSpPr txBox="1"/>
          <p:nvPr/>
        </p:nvSpPr>
        <p:spPr>
          <a:xfrm>
            <a:off x="3124200" y="3581400"/>
            <a:ext cx="3505200" cy="523220"/>
          </a:xfrm>
          <a:prstGeom prst="rect">
            <a:avLst/>
          </a:prstGeom>
          <a:noFill/>
        </p:spPr>
        <p:txBody>
          <a:bodyPr wrap="square" rtlCol="0">
            <a:spAutoFit/>
          </a:bodyPr>
          <a:lstStyle/>
          <a:p>
            <a:r>
              <a:rPr lang="en-US" sz="2800" dirty="0"/>
              <a:t>=&gt; </a:t>
            </a:r>
            <a:r>
              <a:rPr lang="en-US" sz="2800" dirty="0" err="1"/>
              <a:t>Cellcognition</a:t>
            </a:r>
            <a:endParaRPr lang="en-US" sz="2800" dirty="0"/>
          </a:p>
        </p:txBody>
      </p:sp>
    </p:spTree>
    <p:extLst>
      <p:ext uri="{BB962C8B-B14F-4D97-AF65-F5344CB8AC3E}">
        <p14:creationId xmlns:p14="http://schemas.microsoft.com/office/powerpoint/2010/main" val="3356571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i="0" u="none" strike="noStrike" kern="1200" cap="none" spc="0" normalizeH="0" baseline="0" noProof="0" dirty="0">
                <a:ln>
                  <a:noFill/>
                </a:ln>
                <a:solidFill>
                  <a:srgbClr val="FF0000"/>
                </a:solidFill>
                <a:effectLst/>
                <a:uLnTx/>
                <a:uFillTx/>
                <a:latin typeface="+mj-lt"/>
                <a:ea typeface="+mj-ea"/>
                <a:cs typeface="+mj-cs"/>
              </a:rPr>
              <a:t>3-D </a:t>
            </a:r>
            <a:r>
              <a:rPr kumimoji="0" lang="en-US" sz="3200" i="0" u="none" strike="noStrike" kern="1200" cap="none" spc="0" normalizeH="0" baseline="0" noProof="0" dirty="0" err="1">
                <a:ln>
                  <a:noFill/>
                </a:ln>
                <a:solidFill>
                  <a:srgbClr val="FF0000"/>
                </a:solidFill>
                <a:effectLst/>
                <a:uLnTx/>
                <a:uFillTx/>
                <a:latin typeface="+mj-lt"/>
                <a:ea typeface="+mj-ea"/>
                <a:cs typeface="+mj-cs"/>
              </a:rPr>
              <a:t>visualisation</a:t>
            </a:r>
            <a:endParaRPr kumimoji="0" lang="en-US" sz="3200" i="0" u="none" strike="noStrike" kern="1200" cap="none" spc="0" normalizeH="0" baseline="0" noProof="0" dirty="0">
              <a:ln>
                <a:noFill/>
              </a:ln>
              <a:solidFill>
                <a:srgbClr val="FF0000"/>
              </a:solidFill>
              <a:effectLst/>
              <a:uLnTx/>
              <a:uFillTx/>
              <a:latin typeface="+mj-lt"/>
              <a:ea typeface="+mj-ea"/>
              <a:cs typeface="+mj-cs"/>
            </a:endParaRPr>
          </a:p>
        </p:txBody>
      </p:sp>
      <p:sp>
        <p:nvSpPr>
          <p:cNvPr id="4" name="Content Placeholder 2"/>
          <p:cNvSpPr txBox="1">
            <a:spLocks/>
          </p:cNvSpPr>
          <p:nvPr/>
        </p:nvSpPr>
        <p:spPr>
          <a:xfrm>
            <a:off x="228600" y="1371600"/>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Open “../3D_segmentation/primordium.tif”</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dirty="0">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b="0" dirty="0">
                <a:latin typeface="+mn-lt"/>
              </a:rPr>
              <a:t>O</a:t>
            </a:r>
            <a:r>
              <a:rPr lang="en-US" b="0" noProof="0" dirty="0" err="1">
                <a:latin typeface="+mn-lt"/>
              </a:rPr>
              <a:t>rtho</a:t>
            </a:r>
            <a:r>
              <a:rPr lang="en-US" b="0" noProof="0" dirty="0">
                <a:latin typeface="+mn-lt"/>
              </a:rPr>
              <a:t>-slicing [Image..Stacks..Orthogonal views]</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dirty="0">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b="0" dirty="0">
                <a:latin typeface="+mn-lt"/>
              </a:rPr>
              <a:t>3D Viewer:</a:t>
            </a:r>
          </a:p>
          <a:p>
            <a:pPr marL="800100" lvl="1" indent="-342900" eaLnBrk="0" hangingPunct="0">
              <a:spcBef>
                <a:spcPct val="20000"/>
              </a:spcBef>
              <a:buFont typeface="Arial" charset="0"/>
              <a:buChar char="•"/>
            </a:pPr>
            <a:r>
              <a:rPr lang="en-US" b="0" dirty="0">
                <a:latin typeface="+mn-lt"/>
              </a:rPr>
              <a:t>Start 3-D Viewer: [Plugins..3-D Viewer]</a:t>
            </a:r>
          </a:p>
          <a:p>
            <a:pPr marL="800100" lvl="1" indent="-342900" eaLnBrk="0" hangingPunct="0">
              <a:spcBef>
                <a:spcPct val="20000"/>
              </a:spcBef>
              <a:buFont typeface="Arial" charset="0"/>
              <a:buChar char="•"/>
            </a:pPr>
            <a:r>
              <a:rPr lang="en-US" b="0" dirty="0">
                <a:latin typeface="+mn-lt"/>
              </a:rPr>
              <a:t>Rotate (Click and move)</a:t>
            </a:r>
          </a:p>
          <a:p>
            <a:pPr marL="800100" lvl="1" indent="-342900" eaLnBrk="0" hangingPunct="0">
              <a:spcBef>
                <a:spcPct val="20000"/>
              </a:spcBef>
              <a:buFont typeface="Arial" charset="0"/>
              <a:buChar char="•"/>
            </a:pPr>
            <a:r>
              <a:rPr lang="en-US" b="0" dirty="0">
                <a:latin typeface="+mn-lt"/>
              </a:rPr>
              <a:t>Zoom (PC: mouse wheel; Mac: Two fingers)</a:t>
            </a:r>
          </a:p>
          <a:p>
            <a:pPr marL="800100" lvl="1" indent="-342900" eaLnBrk="0" hangingPunct="0">
              <a:spcBef>
                <a:spcPct val="20000"/>
              </a:spcBef>
              <a:buFont typeface="Arial" charset="0"/>
              <a:buChar char="•"/>
            </a:pPr>
            <a:r>
              <a:rPr lang="en-US" b="0" dirty="0">
                <a:latin typeface="+mn-lt"/>
              </a:rPr>
              <a:t>Pan: shift-drag</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noProof="0" dirty="0">
              <a:latin typeface="+mn-l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400" b="1" dirty="0">
                <a:solidFill>
                  <a:srgbClr val="FF0000"/>
                </a:solidFill>
              </a:rPr>
              <a:t>3-D segmentation and object analysis</a:t>
            </a:r>
            <a:br>
              <a:rPr lang="en-US" sz="2400" b="1" dirty="0">
                <a:solidFill>
                  <a:srgbClr val="FF0000"/>
                </a:solidFill>
              </a:rPr>
            </a:br>
            <a:r>
              <a:rPr lang="en-US" sz="2400" b="1" dirty="0">
                <a:solidFill>
                  <a:srgbClr val="FF0000"/>
                </a:solidFill>
              </a:rPr>
              <a:t>(using supervised learning)</a:t>
            </a:r>
          </a:p>
        </p:txBody>
      </p:sp>
      <p:sp>
        <p:nvSpPr>
          <p:cNvPr id="3" name="Content Placeholder 2"/>
          <p:cNvSpPr>
            <a:spLocks noGrp="1"/>
          </p:cNvSpPr>
          <p:nvPr>
            <p:ph idx="1"/>
          </p:nvPr>
        </p:nvSpPr>
        <p:spPr>
          <a:xfrm>
            <a:off x="152400" y="1219200"/>
            <a:ext cx="8229600" cy="4525963"/>
          </a:xfrm>
        </p:spPr>
        <p:txBody>
          <a:bodyPr/>
          <a:lstStyle/>
          <a:p>
            <a:r>
              <a:rPr lang="en-US" sz="2000" dirty="0"/>
              <a:t>Open “../3D_segmentation/primordium_crop.tif”</a:t>
            </a:r>
          </a:p>
          <a:p>
            <a:r>
              <a:rPr lang="en-US" sz="2000" dirty="0"/>
              <a:t>Convert to RGB [Image..Type..RGB color]</a:t>
            </a:r>
          </a:p>
          <a:p>
            <a:pPr lvl="0"/>
            <a:r>
              <a:rPr lang="en-US" sz="2000" dirty="0"/>
              <a:t>Train the “cell” and “non-cell” classes using [</a:t>
            </a:r>
            <a:r>
              <a:rPr lang="en-US" sz="2000" dirty="0" err="1"/>
              <a:t>Plugins</a:t>
            </a:r>
            <a:r>
              <a:rPr lang="en-US" sz="2000" dirty="0"/>
              <a:t>..Segmentation..Trainable </a:t>
            </a:r>
            <a:r>
              <a:rPr lang="en-US" sz="2000" dirty="0" err="1"/>
              <a:t>Weka</a:t>
            </a:r>
            <a:r>
              <a:rPr lang="en-US" sz="2000" dirty="0"/>
              <a:t> Segmentation]</a:t>
            </a:r>
          </a:p>
          <a:p>
            <a:pPr lvl="1"/>
            <a:r>
              <a:rPr lang="en-US" sz="2000" dirty="0"/>
              <a:t>When satisfied click “Get probability”</a:t>
            </a:r>
          </a:p>
          <a:p>
            <a:r>
              <a:rPr lang="en-US" sz="2000" dirty="0"/>
              <a:t>Extract the “cell channel” (Channel 1):</a:t>
            </a:r>
            <a:br>
              <a:rPr lang="en-US" sz="2000" dirty="0"/>
            </a:br>
            <a:r>
              <a:rPr lang="en-US" sz="2000" dirty="0"/>
              <a:t>[Image..Stacks..Tools..Make </a:t>
            </a:r>
            <a:r>
              <a:rPr lang="en-US" sz="2000" dirty="0" err="1"/>
              <a:t>Substack</a:t>
            </a:r>
            <a:r>
              <a:rPr lang="en-US" sz="2000" dirty="0"/>
              <a:t>]</a:t>
            </a:r>
          </a:p>
          <a:p>
            <a:r>
              <a:rPr lang="en-US" sz="2000" dirty="0"/>
              <a:t>Smooth the probability map:</a:t>
            </a:r>
            <a:br>
              <a:rPr lang="en-US" sz="2000" dirty="0"/>
            </a:br>
            <a:r>
              <a:rPr lang="en-US" sz="2000" dirty="0"/>
              <a:t>[Process..Filters..Gaussian Blur…] (radius: 2 pixels)</a:t>
            </a:r>
          </a:p>
          <a:p>
            <a:r>
              <a:rPr lang="en-US" sz="2000" dirty="0"/>
              <a:t>Convert to 8bit [Image..Type..8-bit]</a:t>
            </a:r>
          </a:p>
          <a:p>
            <a:r>
              <a:rPr lang="en-US" sz="2000" dirty="0"/>
              <a:t>[Analyze&gt;3D objects counter]</a:t>
            </a:r>
          </a:p>
          <a:p>
            <a:pPr lvl="1"/>
            <a:r>
              <a:rPr lang="en-US" sz="2000" dirty="0"/>
              <a:t>Play with the settings and output options</a:t>
            </a:r>
          </a:p>
          <a:p>
            <a:pPr lvl="1"/>
            <a:r>
              <a:rPr lang="en-US" sz="2000" dirty="0"/>
              <a:t>..3D OC options (chose the image to compute intensities on…)</a:t>
            </a:r>
          </a:p>
          <a:p>
            <a:r>
              <a:rPr lang="en-US" sz="2000" dirty="0"/>
              <a:t>Combine  “Surface Map” with the raw data [Image..Color..Merge Channels]</a:t>
            </a:r>
          </a:p>
          <a:p>
            <a:endParaRPr lang="en-US" sz="2200" dirty="0"/>
          </a:p>
          <a:p>
            <a:pPr lvl="1"/>
            <a:endParaRPr lang="en-US" sz="1800" dirty="0"/>
          </a:p>
          <a:p>
            <a:pPr lvl="1"/>
            <a:endParaRPr lang="en-US" sz="1800" dirty="0"/>
          </a:p>
          <a:p>
            <a:endParaRPr lang="en-US" sz="2000" dirty="0"/>
          </a:p>
          <a:p>
            <a:endParaRPr lang="en-US" sz="2000" dirty="0"/>
          </a:p>
          <a:p>
            <a:endParaRPr lang="en-US" sz="2000" dirty="0"/>
          </a:p>
        </p:txBody>
      </p:sp>
      <p:pic>
        <p:nvPicPr>
          <p:cNvPr id="107522" name="Picture 2"/>
          <p:cNvPicPr>
            <a:picLocks noChangeAspect="1" noChangeArrowheads="1"/>
          </p:cNvPicPr>
          <p:nvPr/>
        </p:nvPicPr>
        <p:blipFill>
          <a:blip r:embed="rId2" cstate="print"/>
          <a:srcRect/>
          <a:stretch>
            <a:fillRect/>
          </a:stretch>
        </p:blipFill>
        <p:spPr bwMode="auto">
          <a:xfrm>
            <a:off x="6799064" y="1219200"/>
            <a:ext cx="2344936" cy="3962400"/>
          </a:xfrm>
          <a:prstGeom prst="rect">
            <a:avLst/>
          </a:prstGeom>
          <a:noFill/>
          <a:ln w="9525">
            <a:noFill/>
            <a:miter lim="800000"/>
            <a:headEnd/>
            <a:tailEnd/>
          </a:ln>
          <a:effectLst/>
        </p:spPr>
      </p:pic>
      <p:sp>
        <p:nvSpPr>
          <p:cNvPr id="5" name="TextBox 4"/>
          <p:cNvSpPr txBox="1"/>
          <p:nvPr/>
        </p:nvSpPr>
        <p:spPr>
          <a:xfrm>
            <a:off x="4724400" y="6172200"/>
            <a:ext cx="3786614" cy="400110"/>
          </a:xfrm>
          <a:prstGeom prst="rect">
            <a:avLst/>
          </a:prstGeom>
          <a:noFill/>
        </p:spPr>
        <p:txBody>
          <a:bodyPr wrap="none" rtlCol="0">
            <a:spAutoFit/>
          </a:bodyPr>
          <a:lstStyle/>
          <a:p>
            <a:r>
              <a:rPr lang="en-US" dirty="0"/>
              <a:t>How many cells did you find?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ImageJ</a:t>
            </a:r>
            <a:r>
              <a:rPr lang="en-US" b="1" dirty="0">
                <a:solidFill>
                  <a:srgbClr val="FF0000"/>
                </a:solidFill>
              </a:rPr>
              <a:t> Macros</a:t>
            </a:r>
          </a:p>
        </p:txBody>
      </p:sp>
      <p:sp>
        <p:nvSpPr>
          <p:cNvPr id="3" name="Content Placeholder 2"/>
          <p:cNvSpPr>
            <a:spLocks noGrp="1"/>
          </p:cNvSpPr>
          <p:nvPr>
            <p:ph idx="1"/>
          </p:nvPr>
        </p:nvSpPr>
        <p:spPr/>
        <p:txBody>
          <a:bodyPr/>
          <a:lstStyle/>
          <a:p>
            <a:r>
              <a:rPr lang="en-US" dirty="0"/>
              <a:t>If a certain analysis procedure consist of many steps it is convenient to “record” them and apply them automatically at once. </a:t>
            </a:r>
          </a:p>
          <a:p>
            <a:r>
              <a:rPr lang="en-US" dirty="0"/>
              <a:t>To do so, </a:t>
            </a:r>
            <a:r>
              <a:rPr lang="en-US" dirty="0" err="1"/>
              <a:t>ImageJ</a:t>
            </a:r>
            <a:r>
              <a:rPr lang="en-US" dirty="0"/>
              <a:t> Macros are a great tool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600" b="1" dirty="0" err="1">
                <a:solidFill>
                  <a:srgbClr val="FF0000"/>
                </a:solidFill>
              </a:rPr>
              <a:t>Tophat</a:t>
            </a:r>
            <a:r>
              <a:rPr lang="en-US" sz="3600" b="1" dirty="0">
                <a:solidFill>
                  <a:srgbClr val="FF0000"/>
                </a:solidFill>
              </a:rPr>
              <a:t> filtering macro</a:t>
            </a:r>
          </a:p>
        </p:txBody>
      </p:sp>
      <p:sp>
        <p:nvSpPr>
          <p:cNvPr id="4" name="Rectangle 3"/>
          <p:cNvSpPr txBox="1">
            <a:spLocks/>
          </p:cNvSpPr>
          <p:nvPr/>
        </p:nvSpPr>
        <p:spPr bwMode="auto">
          <a:xfrm>
            <a:off x="228600" y="1219200"/>
            <a:ext cx="8686800"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80000"/>
              </a:lnSpc>
              <a:spcBef>
                <a:spcPct val="20000"/>
              </a:spcBef>
              <a:buFont typeface="Arial" charset="0"/>
              <a:buChar char="•"/>
            </a:pPr>
            <a:r>
              <a:rPr lang="en-US" sz="1600" b="0" dirty="0"/>
              <a:t>Open “../top-hat/images/20X_GFP-slice51.tif”</a:t>
            </a:r>
            <a:endParaRPr lang="en-US" sz="1600" dirty="0">
              <a:solidFill>
                <a:srgbClr val="FF0000"/>
              </a:solidFill>
            </a:endParaRPr>
          </a:p>
          <a:p>
            <a:pPr marL="342900" lvl="0" indent="-342900">
              <a:lnSpc>
                <a:spcPct val="80000"/>
              </a:lnSpc>
              <a:spcBef>
                <a:spcPct val="20000"/>
              </a:spcBef>
              <a:buFont typeface="Arial" charset="0"/>
              <a:buChar char="•"/>
            </a:pPr>
            <a:endParaRPr kumimoji="0" lang="en-US" sz="1600" b="0" i="0" u="none" strike="noStrike" kern="1200" cap="none" spc="0" normalizeH="0" baseline="0" noProof="0" dirty="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kumimoji="0" lang="en-US" sz="1600" b="0" i="0" u="none" strike="noStrike" kern="1200" cap="none" spc="0" normalizeH="0" baseline="0" noProof="0" dirty="0">
                <a:ln>
                  <a:noFill/>
                </a:ln>
                <a:solidFill>
                  <a:srgbClr val="FF0000"/>
                </a:solidFill>
                <a:effectLst/>
                <a:uLnTx/>
                <a:uFillTx/>
                <a:latin typeface="+mn-lt"/>
                <a:ea typeface="+mn-ea"/>
                <a:cs typeface="+mn-cs"/>
              </a:rPr>
              <a:t>Turn on Macro Recorder</a:t>
            </a:r>
            <a:r>
              <a:rPr kumimoji="0" lang="en-US" sz="1600" b="0" i="0" u="none" strike="noStrike" kern="1200" cap="none" spc="0" normalizeH="0" noProof="0" dirty="0">
                <a:ln>
                  <a:noFill/>
                </a:ln>
                <a:solidFill>
                  <a:srgbClr val="FF0000"/>
                </a:solidFill>
                <a:effectLst/>
                <a:uLnTx/>
                <a:uFillTx/>
                <a:latin typeface="+mn-lt"/>
                <a:ea typeface="+mn-ea"/>
                <a:cs typeface="+mn-cs"/>
              </a:rPr>
              <a:t> </a:t>
            </a:r>
            <a:r>
              <a:rPr kumimoji="0" lang="en-US" sz="1600" i="1" u="none" strike="noStrike" kern="1200" cap="none" spc="0" normalizeH="0" noProof="0" dirty="0">
                <a:ln>
                  <a:noFill/>
                </a:ln>
                <a:solidFill>
                  <a:srgbClr val="FF0000"/>
                </a:solidFill>
                <a:effectLst/>
                <a:uLnTx/>
                <a:uFillTx/>
                <a:latin typeface="+mn-lt"/>
                <a:ea typeface="+mn-ea"/>
                <a:cs typeface="+mn-cs"/>
              </a:rPr>
              <a:t>(</a:t>
            </a:r>
            <a:r>
              <a:rPr kumimoji="0" lang="en-US" sz="1600" i="1" u="none" strike="noStrike" kern="1200" cap="none" spc="0" normalizeH="0" noProof="0" dirty="0" err="1">
                <a:ln>
                  <a:noFill/>
                </a:ln>
                <a:solidFill>
                  <a:srgbClr val="FF0000"/>
                </a:solidFill>
                <a:effectLst/>
                <a:uLnTx/>
                <a:uFillTx/>
                <a:latin typeface="+mn-lt"/>
                <a:ea typeface="+mn-ea"/>
                <a:cs typeface="+mn-cs"/>
              </a:rPr>
              <a:t>Plugins</a:t>
            </a:r>
            <a:r>
              <a:rPr kumimoji="0" lang="en-US" sz="1600" i="1" u="none" strike="noStrike" kern="1200" cap="none" spc="0" normalizeH="0" noProof="0" dirty="0">
                <a:ln>
                  <a:noFill/>
                </a:ln>
                <a:solidFill>
                  <a:srgbClr val="FF0000"/>
                </a:solidFill>
                <a:effectLst/>
                <a:uLnTx/>
                <a:uFillTx/>
                <a:latin typeface="+mn-lt"/>
                <a:ea typeface="+mn-ea"/>
                <a:cs typeface="+mn-cs"/>
              </a:rPr>
              <a:t>..Macros..Record)</a:t>
            </a:r>
          </a:p>
          <a:p>
            <a:pPr marL="342900" lvl="0" indent="-342900">
              <a:lnSpc>
                <a:spcPct val="80000"/>
              </a:lnSpc>
              <a:spcBef>
                <a:spcPct val="20000"/>
              </a:spcBef>
              <a:buFont typeface="Arial" charset="0"/>
              <a:buChar char="•"/>
            </a:pPr>
            <a:endParaRPr kumimoji="0" lang="en-US" sz="1600" i="1" u="none" strike="noStrike" kern="1200" cap="none" spc="0" normalizeH="0" noProof="0" dirty="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lang="en-US" sz="1600" b="0" dirty="0">
                <a:latin typeface="+mn-lt"/>
              </a:rPr>
              <a:t>Rename to “raw” </a:t>
            </a:r>
            <a:r>
              <a:rPr lang="en-US" sz="1600" i="1" dirty="0">
                <a:solidFill>
                  <a:srgbClr val="000000"/>
                </a:solidFill>
                <a:latin typeface="+mn-lt"/>
              </a:rPr>
              <a:t>(Image..Rename..)</a:t>
            </a:r>
            <a:endParaRPr lang="en-US" sz="1600" b="0" dirty="0">
              <a:latin typeface="+mn-lt"/>
            </a:endParaRPr>
          </a:p>
          <a:p>
            <a:pPr marL="342900" lvl="0" indent="-342900">
              <a:lnSpc>
                <a:spcPct val="80000"/>
              </a:lnSpc>
              <a:spcBef>
                <a:spcPct val="20000"/>
              </a:spcBef>
              <a:buFont typeface="Arial" charset="0"/>
              <a:buChar char="•"/>
            </a:pPr>
            <a:r>
              <a:rPr lang="en-US" sz="1600" b="0" dirty="0">
                <a:solidFill>
                  <a:srgbClr val="000000"/>
                </a:solidFill>
                <a:latin typeface="+mn-lt"/>
              </a:rPr>
              <a:t>Duplicate the image and call it “open” </a:t>
            </a:r>
            <a:r>
              <a:rPr lang="en-US" sz="1600" i="1" dirty="0">
                <a:solidFill>
                  <a:srgbClr val="000000"/>
                </a:solidFill>
                <a:latin typeface="+mn-lt"/>
              </a:rPr>
              <a:t>(Image..Duplicate..)</a:t>
            </a:r>
          </a:p>
          <a:p>
            <a:pPr marL="342900" lvl="0" indent="-342900">
              <a:lnSpc>
                <a:spcPct val="80000"/>
              </a:lnSpc>
              <a:spcBef>
                <a:spcPct val="20000"/>
              </a:spcBef>
              <a:buFont typeface="Arial" charset="0"/>
              <a:buChar char="•"/>
            </a:pPr>
            <a:r>
              <a:rPr lang="en-US" sz="1600" b="0" dirty="0">
                <a:solidFill>
                  <a:srgbClr val="000000"/>
                </a:solidFill>
                <a:latin typeface="+mn-lt"/>
              </a:rPr>
              <a:t>Perform an opening filter [</a:t>
            </a:r>
            <a:r>
              <a:rPr lang="en-US" sz="1600" b="0" i="1" dirty="0">
                <a:solidFill>
                  <a:srgbClr val="000000"/>
                </a:solidFill>
                <a:latin typeface="+mn-lt"/>
              </a:rPr>
              <a:t>open(raw)=dilation(erosion(raw)</a:t>
            </a:r>
            <a:r>
              <a:rPr lang="en-US" sz="1600" b="0" dirty="0">
                <a:solidFill>
                  <a:srgbClr val="000000"/>
                </a:solidFill>
                <a:latin typeface="+mn-lt"/>
              </a:rPr>
              <a:t>]</a:t>
            </a:r>
          </a:p>
          <a:p>
            <a:pPr marL="800100" lvl="1" indent="-342900">
              <a:lnSpc>
                <a:spcPct val="80000"/>
              </a:lnSpc>
              <a:spcBef>
                <a:spcPct val="20000"/>
              </a:spcBef>
              <a:buFont typeface="Arial" charset="0"/>
              <a:buChar char="•"/>
            </a:pPr>
            <a:r>
              <a:rPr lang="en-US" sz="1600" b="0" dirty="0">
                <a:solidFill>
                  <a:srgbClr val="000000"/>
                </a:solidFill>
                <a:latin typeface="+mn-lt"/>
              </a:rPr>
              <a:t>Erode the image with a minimum filter of radius 7 pixels </a:t>
            </a:r>
            <a:r>
              <a:rPr lang="en-US" sz="1600" i="1" dirty="0">
                <a:solidFill>
                  <a:srgbClr val="000000"/>
                </a:solidFill>
                <a:latin typeface="+mn-lt"/>
              </a:rPr>
              <a:t>(Process..Filters..Minimum)</a:t>
            </a:r>
          </a:p>
          <a:p>
            <a:pPr marL="800100" lvl="1" indent="-342900">
              <a:lnSpc>
                <a:spcPct val="80000"/>
              </a:lnSpc>
              <a:spcBef>
                <a:spcPct val="20000"/>
              </a:spcBef>
              <a:buFont typeface="Arial" charset="0"/>
              <a:buChar char="•"/>
            </a:pPr>
            <a:r>
              <a:rPr lang="en-US" sz="1600" b="0" dirty="0">
                <a:solidFill>
                  <a:srgbClr val="000000"/>
                </a:solidFill>
                <a:latin typeface="+mn-lt"/>
              </a:rPr>
              <a:t>Dilate the result with a maximum filter of radius 7 pixels </a:t>
            </a:r>
            <a:r>
              <a:rPr lang="en-US" sz="1600" i="1" dirty="0">
                <a:solidFill>
                  <a:srgbClr val="000000"/>
                </a:solidFill>
                <a:latin typeface="+mn-lt"/>
              </a:rPr>
              <a:t>(Process..Filters..Maximum)</a:t>
            </a:r>
            <a:endParaRPr lang="en-US" sz="1600" dirty="0">
              <a:solidFill>
                <a:srgbClr val="000000"/>
              </a:solidFill>
              <a:latin typeface="+mn-lt"/>
            </a:endParaRPr>
          </a:p>
          <a:p>
            <a:pPr marL="342900" indent="-342900">
              <a:lnSpc>
                <a:spcPct val="80000"/>
              </a:lnSpc>
              <a:spcBef>
                <a:spcPct val="20000"/>
              </a:spcBef>
              <a:buFont typeface="Arial" charset="0"/>
              <a:buChar char="•"/>
            </a:pPr>
            <a:r>
              <a:rPr lang="en-US" sz="1600" b="0" dirty="0">
                <a:solidFill>
                  <a:srgbClr val="000000"/>
                </a:solidFill>
                <a:latin typeface="+mn-lt"/>
              </a:rPr>
              <a:t>Perform </a:t>
            </a:r>
            <a:r>
              <a:rPr lang="en-US" sz="1600" b="0" dirty="0" err="1">
                <a:solidFill>
                  <a:srgbClr val="000000"/>
                </a:solidFill>
                <a:latin typeface="+mn-lt"/>
              </a:rPr>
              <a:t>tophat</a:t>
            </a:r>
            <a:r>
              <a:rPr lang="en-US" sz="1600" b="0" dirty="0">
                <a:solidFill>
                  <a:srgbClr val="000000"/>
                </a:solidFill>
                <a:latin typeface="+mn-lt"/>
              </a:rPr>
              <a:t> filter [</a:t>
            </a:r>
            <a:r>
              <a:rPr lang="en-US" sz="1600" b="0" i="1" dirty="0" err="1">
                <a:solidFill>
                  <a:srgbClr val="000000"/>
                </a:solidFill>
                <a:latin typeface="+mn-lt"/>
              </a:rPr>
              <a:t>tophat</a:t>
            </a:r>
            <a:r>
              <a:rPr lang="en-US" sz="1600" b="0" i="1" dirty="0">
                <a:solidFill>
                  <a:srgbClr val="000000"/>
                </a:solidFill>
                <a:latin typeface="+mn-lt"/>
              </a:rPr>
              <a:t> = raw-open(raw)</a:t>
            </a:r>
            <a:r>
              <a:rPr lang="en-US" sz="1600" b="0" dirty="0">
                <a:solidFill>
                  <a:srgbClr val="000000"/>
                </a:solidFill>
                <a:latin typeface="+mn-lt"/>
              </a:rPr>
              <a:t>]</a:t>
            </a:r>
          </a:p>
          <a:p>
            <a:pPr marL="800100" lvl="1" indent="-342900">
              <a:lnSpc>
                <a:spcPct val="80000"/>
              </a:lnSpc>
              <a:spcBef>
                <a:spcPct val="20000"/>
              </a:spcBef>
              <a:buFont typeface="Arial" charset="0"/>
              <a:buChar char="•"/>
            </a:pPr>
            <a:r>
              <a:rPr lang="en-US" sz="1600" b="0" dirty="0">
                <a:solidFill>
                  <a:srgbClr val="000000"/>
                </a:solidFill>
                <a:latin typeface="+mn-lt"/>
              </a:rPr>
              <a:t>Subtract opened image from raw image </a:t>
            </a:r>
            <a:r>
              <a:rPr lang="en-US" sz="1600" i="1" dirty="0">
                <a:solidFill>
                  <a:srgbClr val="000000"/>
                </a:solidFill>
                <a:latin typeface="+mn-lt"/>
              </a:rPr>
              <a:t>(Process..Image Calculator..)</a:t>
            </a:r>
          </a:p>
          <a:p>
            <a:pPr marL="342900" indent="-342900">
              <a:lnSpc>
                <a:spcPct val="80000"/>
              </a:lnSpc>
              <a:spcBef>
                <a:spcPct val="20000"/>
              </a:spcBef>
            </a:pPr>
            <a:endParaRPr lang="en-US" sz="1600" b="0" i="1" dirty="0">
              <a:solidFill>
                <a:srgbClr val="000000"/>
              </a:solidFill>
              <a:latin typeface="+mn-lt"/>
            </a:endParaRPr>
          </a:p>
          <a:p>
            <a:pPr marL="342900" lvl="0" indent="-342900">
              <a:lnSpc>
                <a:spcPct val="80000"/>
              </a:lnSpc>
              <a:spcBef>
                <a:spcPct val="20000"/>
              </a:spcBef>
              <a:buFont typeface="Arial" charset="0"/>
              <a:buChar char="•"/>
            </a:pPr>
            <a:r>
              <a:rPr lang="en-US" sz="1600" b="0" dirty="0">
                <a:solidFill>
                  <a:srgbClr val="FF0000"/>
                </a:solidFill>
              </a:rPr>
              <a:t>In the Macro Recorder click </a:t>
            </a:r>
            <a:r>
              <a:rPr lang="en-US" sz="1600" i="1" dirty="0">
                <a:solidFill>
                  <a:srgbClr val="FF0000"/>
                </a:solidFill>
              </a:rPr>
              <a:t>Create </a:t>
            </a:r>
            <a:r>
              <a:rPr lang="en-US" sz="1600" b="0" dirty="0">
                <a:solidFill>
                  <a:srgbClr val="FF0000"/>
                </a:solidFill>
              </a:rPr>
              <a:t>and</a:t>
            </a:r>
            <a:r>
              <a:rPr lang="en-US" sz="1600" i="1" dirty="0">
                <a:solidFill>
                  <a:srgbClr val="FF0000"/>
                </a:solidFill>
              </a:rPr>
              <a:t> </a:t>
            </a:r>
            <a:r>
              <a:rPr lang="en-US" sz="1600" b="0" dirty="0">
                <a:solidFill>
                  <a:srgbClr val="FF0000"/>
                </a:solidFill>
              </a:rPr>
              <a:t>clean up the code to look like this:</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rename("raw");</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run("Duplicate...", "title=open");</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run("Minimum...", "radius=7");</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run("Maximum...", "radius=7");</a:t>
            </a:r>
          </a:p>
          <a:p>
            <a:pPr marL="800100" lvl="1" indent="-342900">
              <a:lnSpc>
                <a:spcPct val="80000"/>
              </a:lnSpc>
              <a:spcBef>
                <a:spcPct val="20000"/>
              </a:spcBef>
              <a:buFont typeface="Arial" charset="0"/>
              <a:buChar char="•"/>
            </a:pPr>
            <a:r>
              <a:rPr lang="en-US" sz="1600" b="0" dirty="0" err="1">
                <a:solidFill>
                  <a:srgbClr val="002060"/>
                </a:solidFill>
                <a:latin typeface="Courier New" pitchFamily="49" charset="0"/>
                <a:cs typeface="Courier New" pitchFamily="49" charset="0"/>
              </a:rPr>
              <a:t>imageCalculator</a:t>
            </a:r>
            <a:r>
              <a:rPr lang="en-US" sz="1600" b="0" dirty="0">
                <a:solidFill>
                  <a:srgbClr val="002060"/>
                </a:solidFill>
                <a:latin typeface="Courier New" pitchFamily="49" charset="0"/>
                <a:cs typeface="Courier New" pitchFamily="49" charset="0"/>
              </a:rPr>
              <a:t>("Subtract create", "</a:t>
            </a:r>
            <a:r>
              <a:rPr lang="en-US" sz="1600" b="0" dirty="0" err="1">
                <a:solidFill>
                  <a:srgbClr val="002060"/>
                </a:solidFill>
                <a:latin typeface="Courier New" pitchFamily="49" charset="0"/>
                <a:cs typeface="Courier New" pitchFamily="49" charset="0"/>
              </a:rPr>
              <a:t>raw",“open</a:t>
            </a:r>
            <a:r>
              <a:rPr lang="en-US" sz="1600" b="0" dirty="0">
                <a:solidFill>
                  <a:srgbClr val="002060"/>
                </a:solidFill>
                <a:latin typeface="Courier New" pitchFamily="49" charset="0"/>
                <a:cs typeface="Courier New" pitchFamily="49" charset="0"/>
              </a:rPr>
              <a:t>");</a:t>
            </a:r>
          </a:p>
          <a:p>
            <a:pPr marL="800100" lvl="1" indent="-342900">
              <a:lnSpc>
                <a:spcPct val="80000"/>
              </a:lnSpc>
              <a:spcBef>
                <a:spcPct val="20000"/>
              </a:spcBef>
              <a:buFont typeface="Arial" charset="0"/>
              <a:buChar char="•"/>
            </a:pPr>
            <a:endParaRPr lang="en-US" sz="1600" b="0" dirty="0">
              <a:solidFill>
                <a:srgbClr val="002060"/>
              </a:solidFill>
              <a:latin typeface="Courier New" pitchFamily="49" charset="0"/>
              <a:cs typeface="Courier New" pitchFamily="49" charset="0"/>
            </a:endParaRPr>
          </a:p>
          <a:p>
            <a:pPr marL="342900" indent="-342900">
              <a:lnSpc>
                <a:spcPct val="80000"/>
              </a:lnSpc>
              <a:spcBef>
                <a:spcPct val="20000"/>
              </a:spcBef>
              <a:buFont typeface="Arial" charset="0"/>
              <a:buChar char="•"/>
            </a:pPr>
            <a:r>
              <a:rPr lang="en-US" sz="1600" b="0" dirty="0"/>
              <a:t>Open “../top-hat/images/20X_GFP-slice51.tif”</a:t>
            </a:r>
          </a:p>
          <a:p>
            <a:pPr marL="342900" indent="-342900">
              <a:lnSpc>
                <a:spcPct val="80000"/>
              </a:lnSpc>
              <a:spcBef>
                <a:spcPct val="20000"/>
              </a:spcBef>
              <a:buFont typeface="Arial" charset="0"/>
              <a:buChar char="•"/>
            </a:pPr>
            <a:r>
              <a:rPr lang="en-US" sz="1600" b="0" dirty="0"/>
              <a:t>Execute your macro (In the macro window: </a:t>
            </a:r>
            <a:r>
              <a:rPr lang="en-US" sz="1600" i="1" dirty="0"/>
              <a:t>Run..Run</a:t>
            </a:r>
            <a:r>
              <a:rPr lang="en-US" sz="1600" b="0" dirty="0"/>
              <a:t>)</a:t>
            </a:r>
            <a:endParaRPr lang="en-US" sz="1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Batch Analysis</a:t>
            </a:r>
          </a:p>
        </p:txBody>
      </p:sp>
      <p:sp>
        <p:nvSpPr>
          <p:cNvPr id="3" name="Content Placeholder 2"/>
          <p:cNvSpPr>
            <a:spLocks noGrp="1"/>
          </p:cNvSpPr>
          <p:nvPr>
            <p:ph idx="1"/>
          </p:nvPr>
        </p:nvSpPr>
        <p:spPr/>
        <p:txBody>
          <a:bodyPr/>
          <a:lstStyle/>
          <a:p>
            <a:r>
              <a:rPr lang="en-US" dirty="0"/>
              <a:t>Often you want to apply the same sequence of analysis steps to a bunch of different images: this is called “Batch Analysis”</a:t>
            </a:r>
          </a:p>
          <a:p>
            <a:r>
              <a:rPr lang="en-US" dirty="0"/>
              <a:t>In the following, we will explore some ways how to do this in </a:t>
            </a:r>
            <a:r>
              <a:rPr lang="en-US" dirty="0" err="1"/>
              <a:t>ImageJ</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Batch analysis using macros:</a:t>
            </a:r>
            <a:br>
              <a:rPr lang="en-US" sz="3200" b="1" dirty="0">
                <a:solidFill>
                  <a:srgbClr val="FF0000"/>
                </a:solidFill>
              </a:rPr>
            </a:br>
            <a:r>
              <a:rPr lang="en-US" sz="3200" b="1" dirty="0">
                <a:solidFill>
                  <a:srgbClr val="FF0000"/>
                </a:solidFill>
              </a:rPr>
              <a:t>Top-hat filtering of many images</a:t>
            </a:r>
          </a:p>
        </p:txBody>
      </p:sp>
      <p:sp>
        <p:nvSpPr>
          <p:cNvPr id="3" name="Content Placeholder 2"/>
          <p:cNvSpPr>
            <a:spLocks noGrp="1"/>
          </p:cNvSpPr>
          <p:nvPr>
            <p:ph idx="1"/>
          </p:nvPr>
        </p:nvSpPr>
        <p:spPr/>
        <p:txBody>
          <a:bodyPr/>
          <a:lstStyle/>
          <a:p>
            <a:r>
              <a:rPr lang="en-US" sz="2000" dirty="0"/>
              <a:t>Open: [Process..Batch..Macro]</a:t>
            </a:r>
          </a:p>
          <a:p>
            <a:r>
              <a:rPr lang="en-US" sz="2000" dirty="0"/>
              <a:t>As input choose: “..Macros\</a:t>
            </a:r>
            <a:r>
              <a:rPr lang="en-US" sz="2000" dirty="0" err="1"/>
              <a:t>batch_tophat</a:t>
            </a:r>
            <a:r>
              <a:rPr lang="en-US" sz="2000" dirty="0"/>
              <a:t>\</a:t>
            </a:r>
            <a:r>
              <a:rPr lang="en-US" sz="2000" dirty="0" err="1"/>
              <a:t>input_data</a:t>
            </a:r>
            <a:r>
              <a:rPr lang="en-US" sz="2000" dirty="0"/>
              <a:t>\ “</a:t>
            </a:r>
          </a:p>
          <a:p>
            <a:r>
              <a:rPr lang="en-US" sz="2000" dirty="0"/>
              <a:t>As output choose: “..Macros\</a:t>
            </a:r>
            <a:r>
              <a:rPr lang="en-US" sz="2000" dirty="0" err="1"/>
              <a:t>batch_tophat</a:t>
            </a:r>
            <a:r>
              <a:rPr lang="en-US" sz="2000" dirty="0"/>
              <a:t>\</a:t>
            </a:r>
            <a:r>
              <a:rPr lang="en-US" sz="2000" dirty="0" err="1"/>
              <a:t>output_data</a:t>
            </a:r>
            <a:r>
              <a:rPr lang="en-US" sz="2000" dirty="0"/>
              <a:t>\ “</a:t>
            </a:r>
          </a:p>
          <a:p>
            <a:r>
              <a:rPr lang="en-US" sz="2000" dirty="0"/>
              <a:t>Copy and paste the top-hat macro code</a:t>
            </a:r>
          </a:p>
          <a:p>
            <a:r>
              <a:rPr lang="en-US" sz="2000" dirty="0"/>
              <a:t>Run it by clicking: </a:t>
            </a:r>
            <a:r>
              <a:rPr lang="en-US" sz="2000" b="1" i="1" dirty="0"/>
              <a:t>Process</a:t>
            </a:r>
          </a:p>
          <a:p>
            <a:r>
              <a:rPr lang="en-US" sz="2000" dirty="0"/>
              <a:t>Inspect the output folder</a:t>
            </a:r>
          </a:p>
          <a:p>
            <a:endParaRPr lang="en-US" sz="2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Batch analysis using image stacks:</a:t>
            </a:r>
            <a:br>
              <a:rPr lang="en-US" sz="3200" b="1" dirty="0">
                <a:solidFill>
                  <a:srgbClr val="FF0000"/>
                </a:solidFill>
              </a:rPr>
            </a:br>
            <a:r>
              <a:rPr lang="en-US" sz="3200" b="1" dirty="0">
                <a:solidFill>
                  <a:srgbClr val="FF0000"/>
                </a:solidFill>
              </a:rPr>
              <a:t>Top-hat filtering </a:t>
            </a:r>
          </a:p>
        </p:txBody>
      </p:sp>
      <p:sp>
        <p:nvSpPr>
          <p:cNvPr id="3" name="Content Placeholder 2"/>
          <p:cNvSpPr>
            <a:spLocks noGrp="1"/>
          </p:cNvSpPr>
          <p:nvPr>
            <p:ph idx="1"/>
          </p:nvPr>
        </p:nvSpPr>
        <p:spPr/>
        <p:txBody>
          <a:bodyPr/>
          <a:lstStyle/>
          <a:p>
            <a:r>
              <a:rPr lang="en-US" sz="2400" dirty="0"/>
              <a:t>Many </a:t>
            </a:r>
            <a:r>
              <a:rPr lang="en-US" sz="2400" dirty="0" err="1"/>
              <a:t>ImageJ</a:t>
            </a:r>
            <a:r>
              <a:rPr lang="en-US" sz="2400" dirty="0"/>
              <a:t> commands work on stacks; so an alternative workflow for batch-processing of many images can be </a:t>
            </a:r>
          </a:p>
          <a:p>
            <a:pPr lvl="1"/>
            <a:r>
              <a:rPr lang="en-US" sz="2000" dirty="0"/>
              <a:t>load all your images via “</a:t>
            </a:r>
            <a:r>
              <a:rPr lang="en-US" sz="2000" b="1" i="1" dirty="0"/>
              <a:t>File..Import..Image Sequence</a:t>
            </a:r>
            <a:r>
              <a:rPr lang="en-US" sz="2000" dirty="0"/>
              <a:t>”</a:t>
            </a:r>
          </a:p>
          <a:p>
            <a:pPr lvl="1"/>
            <a:r>
              <a:rPr lang="en-US" sz="2000" dirty="0"/>
              <a:t>perform the image processing on the image stack</a:t>
            </a:r>
          </a:p>
          <a:p>
            <a:pPr lvl="1"/>
            <a:r>
              <a:rPr lang="en-US" sz="2000" dirty="0"/>
              <a:t>Save to individual files via “</a:t>
            </a:r>
            <a:r>
              <a:rPr lang="en-US" sz="2000" b="1" dirty="0"/>
              <a:t>File..Save As..Image Sequence</a:t>
            </a:r>
            <a:r>
              <a:rPr lang="en-US" sz="2000" dirty="0"/>
              <a:t>”</a:t>
            </a:r>
          </a:p>
          <a:p>
            <a:endParaRPr lang="en-US" sz="2400" dirty="0"/>
          </a:p>
          <a:p>
            <a:r>
              <a:rPr lang="en-US" sz="2400" dirty="0"/>
              <a:t>For instance, try the top-hat filtering on the images in</a:t>
            </a:r>
            <a:br>
              <a:rPr lang="en-US" sz="2400" dirty="0"/>
            </a:br>
            <a:r>
              <a:rPr lang="en-US" sz="2400" dirty="0"/>
              <a:t>	“..Macros\</a:t>
            </a:r>
            <a:r>
              <a:rPr lang="en-US" sz="2400" dirty="0" err="1"/>
              <a:t>batch_tophat</a:t>
            </a:r>
            <a:r>
              <a:rPr lang="en-US" sz="2400" dirty="0"/>
              <a:t>\</a:t>
            </a:r>
            <a:r>
              <a:rPr lang="en-US" sz="2400" dirty="0" err="1"/>
              <a:t>input_data</a:t>
            </a:r>
            <a:r>
              <a:rPr lang="en-US" sz="2400"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6934200" cy="5016758"/>
          </a:xfrm>
          <a:prstGeom prst="rect">
            <a:avLst/>
          </a:prstGeom>
          <a:noFill/>
        </p:spPr>
        <p:txBody>
          <a:bodyPr wrap="square" rtlCol="0">
            <a:spAutoFit/>
          </a:bodyPr>
          <a:lstStyle/>
          <a:p>
            <a:r>
              <a:rPr lang="en-US" dirty="0"/>
              <a:t>Things to add:</a:t>
            </a:r>
          </a:p>
          <a:p>
            <a:pPr marL="342900" indent="-342900">
              <a:buFontTx/>
              <a:buChar char="-"/>
            </a:pPr>
            <a:r>
              <a:rPr lang="en-US" dirty="0" err="1"/>
              <a:t>Deconvolution</a:t>
            </a:r>
            <a:r>
              <a:rPr lang="en-US" dirty="0"/>
              <a:t>?</a:t>
            </a:r>
          </a:p>
          <a:p>
            <a:pPr marL="800100" lvl="1" indent="-342900">
              <a:buFontTx/>
              <a:buChar char="-"/>
            </a:pPr>
            <a:r>
              <a:rPr lang="en-US" dirty="0"/>
              <a:t>Is it intensity preserving?</a:t>
            </a:r>
          </a:p>
          <a:p>
            <a:pPr marL="342900" indent="-342900">
              <a:buFontTx/>
              <a:buChar char="-"/>
            </a:pPr>
            <a:r>
              <a:rPr lang="en-US" dirty="0" err="1"/>
              <a:t>Stackreg</a:t>
            </a:r>
            <a:endParaRPr lang="en-US" dirty="0"/>
          </a:p>
          <a:p>
            <a:pPr marL="800100" lvl="1" indent="-342900">
              <a:buFontTx/>
              <a:buChar char="-"/>
            </a:pPr>
            <a:r>
              <a:rPr lang="en-US" dirty="0"/>
              <a:t>Try on a </a:t>
            </a:r>
            <a:r>
              <a:rPr lang="en-US" dirty="0" err="1"/>
              <a:t>mitocheck</a:t>
            </a:r>
            <a:r>
              <a:rPr lang="en-US" dirty="0"/>
              <a:t> movie</a:t>
            </a:r>
          </a:p>
          <a:p>
            <a:pPr marL="342900" indent="-342900">
              <a:buFontTx/>
              <a:buChar char="-"/>
            </a:pPr>
            <a:r>
              <a:rPr lang="en-US" dirty="0"/>
              <a:t>Sum and Max Projection</a:t>
            </a:r>
          </a:p>
          <a:p>
            <a:pPr marL="800100" lvl="1" indent="-342900">
              <a:buFontTx/>
              <a:buChar char="-"/>
            </a:pPr>
            <a:r>
              <a:rPr lang="en-US" dirty="0"/>
              <a:t>What would be good data?</a:t>
            </a:r>
          </a:p>
          <a:p>
            <a:pPr marL="342900" indent="-342900">
              <a:buFontTx/>
              <a:buChar char="-"/>
            </a:pPr>
            <a:r>
              <a:rPr lang="en-US" dirty="0"/>
              <a:t>Advanced Intensity quantification</a:t>
            </a:r>
          </a:p>
          <a:p>
            <a:pPr marL="800100" lvl="1" indent="-342900">
              <a:buFontTx/>
              <a:buChar char="-"/>
            </a:pPr>
            <a:r>
              <a:rPr lang="en-US" dirty="0"/>
              <a:t>Get the DNA damage data from the woman in the Copenhagen course</a:t>
            </a:r>
          </a:p>
          <a:p>
            <a:pPr marL="342900" indent="-342900">
              <a:buFontTx/>
              <a:buChar char="-"/>
            </a:pPr>
            <a:r>
              <a:rPr lang="en-US" dirty="0"/>
              <a:t>Macro programming:</a:t>
            </a:r>
          </a:p>
          <a:p>
            <a:pPr marL="800100" lvl="1" indent="-342900">
              <a:buFontTx/>
              <a:buChar char="-"/>
            </a:pPr>
            <a:r>
              <a:rPr lang="en-US" dirty="0"/>
              <a:t>To the top-hat macro, add:</a:t>
            </a:r>
          </a:p>
          <a:p>
            <a:pPr marL="1257300" lvl="2" indent="-342900">
              <a:buFontTx/>
              <a:buChar char="-"/>
            </a:pPr>
            <a:r>
              <a:rPr lang="en-US" dirty="0"/>
              <a:t>Variable for radius</a:t>
            </a:r>
          </a:p>
          <a:p>
            <a:pPr marL="1257300" lvl="2" indent="-342900">
              <a:buFontTx/>
              <a:buChar char="-"/>
            </a:pPr>
            <a:r>
              <a:rPr lang="en-US" dirty="0"/>
              <a:t>Get User input from GUI</a:t>
            </a:r>
          </a:p>
          <a:p>
            <a:pPr marL="1257300" lvl="2" indent="-342900">
              <a:buFontTx/>
              <a:buChar char="-"/>
            </a:pPr>
            <a:r>
              <a:rPr lang="en-US" dirty="0"/>
              <a:t>Particle Analyzer</a:t>
            </a:r>
          </a:p>
          <a:p>
            <a:pPr marL="342900" indent="-342900">
              <a:buFontTx/>
              <a:buChar char="-"/>
            </a:pPr>
            <a:endParaRPr lang="en-US" dirty="0"/>
          </a:p>
        </p:txBody>
      </p:sp>
    </p:spTree>
    <p:extLst>
      <p:ext uri="{BB962C8B-B14F-4D97-AF65-F5344CB8AC3E}">
        <p14:creationId xmlns:p14="http://schemas.microsoft.com/office/powerpoint/2010/main" val="2386223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152400"/>
            <a:ext cx="8229600" cy="1143000"/>
          </a:xfrm>
        </p:spPr>
        <p:txBody>
          <a:bodyPr>
            <a:normAutofit/>
          </a:bodyPr>
          <a:lstStyle/>
          <a:p>
            <a:pPr eaLnBrk="1" hangingPunct="1">
              <a:defRPr/>
            </a:pPr>
            <a:r>
              <a:rPr lang="en-US" sz="3200" dirty="0"/>
              <a:t>Image data inspection </a:t>
            </a:r>
          </a:p>
        </p:txBody>
      </p:sp>
      <p:sp>
        <p:nvSpPr>
          <p:cNvPr id="8195" name="Content Placeholder 2"/>
          <p:cNvSpPr>
            <a:spLocks noGrp="1"/>
          </p:cNvSpPr>
          <p:nvPr>
            <p:ph idx="4294967295"/>
          </p:nvPr>
        </p:nvSpPr>
        <p:spPr>
          <a:xfrm>
            <a:off x="228600" y="990600"/>
            <a:ext cx="7239000" cy="2514600"/>
          </a:xfrm>
        </p:spPr>
        <p:txBody>
          <a:bodyPr/>
          <a:lstStyle/>
          <a:p>
            <a:pPr eaLnBrk="1" hangingPunct="1">
              <a:lnSpc>
                <a:spcPct val="80000"/>
              </a:lnSpc>
            </a:pPr>
            <a:r>
              <a:rPr lang="en-US" sz="1800" dirty="0"/>
              <a:t>Open </a:t>
            </a:r>
            <a:r>
              <a:rPr lang="en-US" sz="1800" b="1" dirty="0"/>
              <a:t>“../image-inspection/</a:t>
            </a:r>
            <a:r>
              <a:rPr lang="en-US" sz="1800" b="1" dirty="0" err="1">
                <a:solidFill>
                  <a:srgbClr val="FF0000"/>
                </a:solidFill>
              </a:rPr>
              <a:t>A.tif</a:t>
            </a:r>
            <a:r>
              <a:rPr lang="en-US" sz="1800" b="1" dirty="0"/>
              <a:t>”</a:t>
            </a:r>
            <a:r>
              <a:rPr lang="en-US" sz="1800" b="1" i="1" dirty="0"/>
              <a:t> (File..Open)</a:t>
            </a:r>
          </a:p>
          <a:p>
            <a:pPr eaLnBrk="1" hangingPunct="1">
              <a:lnSpc>
                <a:spcPct val="80000"/>
              </a:lnSpc>
            </a:pPr>
            <a:r>
              <a:rPr lang="en-US" sz="1800" dirty="0"/>
              <a:t>Also open </a:t>
            </a:r>
            <a:r>
              <a:rPr lang="en-US" sz="1800" b="1" dirty="0" err="1">
                <a:solidFill>
                  <a:srgbClr val="FF0000"/>
                </a:solidFill>
              </a:rPr>
              <a:t>B.tif</a:t>
            </a:r>
            <a:r>
              <a:rPr lang="en-US" sz="1800" b="1" dirty="0">
                <a:solidFill>
                  <a:srgbClr val="FF0000"/>
                </a:solidFill>
              </a:rPr>
              <a:t>, </a:t>
            </a:r>
            <a:r>
              <a:rPr lang="en-US" sz="1800" b="1" dirty="0" err="1">
                <a:solidFill>
                  <a:srgbClr val="FF0000"/>
                </a:solidFill>
              </a:rPr>
              <a:t>C.tif</a:t>
            </a:r>
            <a:r>
              <a:rPr lang="en-US" sz="1800" b="1" dirty="0">
                <a:solidFill>
                  <a:srgbClr val="FF0000"/>
                </a:solidFill>
              </a:rPr>
              <a:t>, </a:t>
            </a:r>
            <a:r>
              <a:rPr lang="en-US" sz="1800" b="1" dirty="0" err="1">
                <a:solidFill>
                  <a:srgbClr val="FF0000"/>
                </a:solidFill>
              </a:rPr>
              <a:t>D.tif</a:t>
            </a:r>
            <a:r>
              <a:rPr lang="en-US" sz="1800" b="1" dirty="0">
                <a:solidFill>
                  <a:srgbClr val="FF0000"/>
                </a:solidFill>
              </a:rPr>
              <a:t>, </a:t>
            </a:r>
            <a:r>
              <a:rPr lang="en-US" sz="1800" b="1" dirty="0" err="1">
                <a:solidFill>
                  <a:srgbClr val="FF0000"/>
                </a:solidFill>
              </a:rPr>
              <a:t>E.tif</a:t>
            </a:r>
            <a:r>
              <a:rPr lang="en-US" sz="1800" b="1" dirty="0">
                <a:solidFill>
                  <a:srgbClr val="FF0000"/>
                </a:solidFill>
              </a:rPr>
              <a:t> </a:t>
            </a:r>
            <a:endParaRPr lang="en-US" sz="1800" dirty="0"/>
          </a:p>
          <a:p>
            <a:pPr eaLnBrk="1" hangingPunct="1">
              <a:lnSpc>
                <a:spcPct val="80000"/>
              </a:lnSpc>
            </a:pPr>
            <a:endParaRPr lang="en-US" sz="1800" dirty="0"/>
          </a:p>
          <a:p>
            <a:pPr eaLnBrk="1" hangingPunct="1">
              <a:lnSpc>
                <a:spcPct val="80000"/>
              </a:lnSpc>
            </a:pPr>
            <a:r>
              <a:rPr lang="en-US" sz="1800" dirty="0"/>
              <a:t>Use below methods (M1,M2,M3) to answer </a:t>
            </a:r>
            <a:r>
              <a:rPr lang="en-US" sz="1800" b="1" dirty="0"/>
              <a:t>Question 1</a:t>
            </a:r>
            <a:endParaRPr lang="en-US" sz="1800" dirty="0"/>
          </a:p>
          <a:p>
            <a:pPr eaLnBrk="1" hangingPunct="1">
              <a:lnSpc>
                <a:spcPct val="80000"/>
              </a:lnSpc>
            </a:pPr>
            <a:r>
              <a:rPr lang="en-US" sz="1800" b="1" dirty="0" err="1"/>
              <a:t>M1</a:t>
            </a:r>
            <a:r>
              <a:rPr lang="en-US" sz="1800" dirty="0"/>
              <a:t>: Adjust the display </a:t>
            </a:r>
            <a:r>
              <a:rPr lang="en-US" sz="1800" b="1" i="1" dirty="0"/>
              <a:t>(Image..Adjust..Brightness/Contrast)</a:t>
            </a:r>
          </a:p>
          <a:p>
            <a:pPr eaLnBrk="1" hangingPunct="1">
              <a:lnSpc>
                <a:spcPct val="80000"/>
              </a:lnSpc>
            </a:pPr>
            <a:r>
              <a:rPr lang="en-US" sz="1800" b="1" dirty="0" err="1"/>
              <a:t>M2</a:t>
            </a:r>
            <a:r>
              <a:rPr lang="en-US" sz="1800" dirty="0"/>
              <a:t> :Examine gray values in whole image </a:t>
            </a:r>
            <a:r>
              <a:rPr lang="en-US" sz="1800" b="1" i="1" dirty="0"/>
              <a:t>(Analyze..Histogram)</a:t>
            </a:r>
          </a:p>
          <a:p>
            <a:pPr eaLnBrk="1" hangingPunct="1">
              <a:lnSpc>
                <a:spcPct val="80000"/>
              </a:lnSpc>
            </a:pPr>
            <a:r>
              <a:rPr lang="en-US" sz="1800" b="1" dirty="0" err="1"/>
              <a:t>M3</a:t>
            </a:r>
            <a:r>
              <a:rPr lang="en-US" sz="1800" dirty="0"/>
              <a:t>: Analyze gray values along a </a:t>
            </a:r>
            <a:r>
              <a:rPr lang="en-US" sz="1800" dirty="0">
                <a:solidFill>
                  <a:srgbClr val="FF0000"/>
                </a:solidFill>
              </a:rPr>
              <a:t>line</a:t>
            </a:r>
            <a:r>
              <a:rPr lang="en-US" sz="1800" dirty="0"/>
              <a:t> </a:t>
            </a:r>
            <a:r>
              <a:rPr lang="en-US" sz="1800" b="1" i="1" dirty="0"/>
              <a:t>(Analyze..Plot Profile)</a:t>
            </a:r>
            <a:endParaRPr lang="en-US" sz="1800" b="1" dirty="0">
              <a:solidFill>
                <a:srgbClr val="FF0000"/>
              </a:solidFill>
            </a:endParaRPr>
          </a:p>
          <a:p>
            <a:pPr lvl="1" eaLnBrk="1" hangingPunct="1">
              <a:lnSpc>
                <a:spcPct val="80000"/>
              </a:lnSpc>
              <a:buFont typeface="Arial" charset="0"/>
              <a:buNone/>
            </a:pPr>
            <a:endParaRPr lang="en-US" sz="1600" dirty="0"/>
          </a:p>
          <a:p>
            <a:pPr eaLnBrk="1" hangingPunct="1">
              <a:lnSpc>
                <a:spcPct val="80000"/>
              </a:lnSpc>
            </a:pPr>
            <a:endParaRPr lang="en-US" sz="1800" dirty="0"/>
          </a:p>
        </p:txBody>
      </p:sp>
      <p:grpSp>
        <p:nvGrpSpPr>
          <p:cNvPr id="8196" name="Group 6"/>
          <p:cNvGrpSpPr>
            <a:grpSpLocks/>
          </p:cNvGrpSpPr>
          <p:nvPr/>
        </p:nvGrpSpPr>
        <p:grpSpPr bwMode="auto">
          <a:xfrm>
            <a:off x="6400800" y="3886200"/>
            <a:ext cx="4738688" cy="838200"/>
            <a:chOff x="5029200" y="1752600"/>
            <a:chExt cx="3810000" cy="673971"/>
          </a:xfrm>
        </p:grpSpPr>
        <p:pic>
          <p:nvPicPr>
            <p:cNvPr id="8209" name="Picture 3"/>
            <p:cNvPicPr>
              <a:picLocks noChangeAspect="1" noChangeArrowheads="1"/>
            </p:cNvPicPr>
            <p:nvPr/>
          </p:nvPicPr>
          <p:blipFill>
            <a:blip r:embed="rId3" cstate="print"/>
            <a:srcRect/>
            <a:stretch>
              <a:fillRect/>
            </a:stretch>
          </p:blipFill>
          <p:spPr bwMode="auto">
            <a:xfrm>
              <a:off x="5029200" y="1752600"/>
              <a:ext cx="3810000" cy="673971"/>
            </a:xfrm>
            <a:prstGeom prst="rect">
              <a:avLst/>
            </a:prstGeom>
            <a:noFill/>
            <a:ln w="9525">
              <a:noFill/>
              <a:miter lim="800000"/>
              <a:headEnd/>
              <a:tailEnd/>
            </a:ln>
          </p:spPr>
        </p:pic>
        <p:sp>
          <p:nvSpPr>
            <p:cNvPr id="6" name="Rectangle 5"/>
            <p:cNvSpPr/>
            <p:nvPr/>
          </p:nvSpPr>
          <p:spPr>
            <a:xfrm>
              <a:off x="5765673" y="2038527"/>
              <a:ext cx="177417" cy="171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8197" name="Straight Arrow Connector 8"/>
          <p:cNvCxnSpPr>
            <a:cxnSpLocks noChangeShapeType="1"/>
            <a:endCxn id="6" idx="1"/>
          </p:cNvCxnSpPr>
          <p:nvPr/>
        </p:nvCxnSpPr>
        <p:spPr bwMode="auto">
          <a:xfrm>
            <a:off x="5372100" y="3595688"/>
            <a:ext cx="1931988" cy="752475"/>
          </a:xfrm>
          <a:prstGeom prst="straightConnector1">
            <a:avLst/>
          </a:prstGeom>
          <a:noFill/>
          <a:ln w="19050" algn="ctr">
            <a:solidFill>
              <a:srgbClr val="FF0000"/>
            </a:solidFill>
            <a:round/>
            <a:headEnd/>
            <a:tailEnd type="arrow" w="med" len="med"/>
          </a:ln>
        </p:spPr>
      </p:cxnSp>
      <p:grpSp>
        <p:nvGrpSpPr>
          <p:cNvPr id="8198" name="Group 11"/>
          <p:cNvGrpSpPr>
            <a:grpSpLocks/>
          </p:cNvGrpSpPr>
          <p:nvPr/>
        </p:nvGrpSpPr>
        <p:grpSpPr bwMode="auto">
          <a:xfrm>
            <a:off x="7467600" y="76200"/>
            <a:ext cx="1495425" cy="3133725"/>
            <a:chOff x="7086600" y="838200"/>
            <a:chExt cx="1495425" cy="3133725"/>
          </a:xfrm>
        </p:grpSpPr>
        <p:pic>
          <p:nvPicPr>
            <p:cNvPr id="8206" name="Picture 3"/>
            <p:cNvPicPr>
              <a:picLocks noChangeAspect="1" noChangeArrowheads="1"/>
            </p:cNvPicPr>
            <p:nvPr/>
          </p:nvPicPr>
          <p:blipFill>
            <a:blip r:embed="rId4" cstate="print"/>
            <a:srcRect/>
            <a:stretch>
              <a:fillRect/>
            </a:stretch>
          </p:blipFill>
          <p:spPr bwMode="auto">
            <a:xfrm>
              <a:off x="7086600" y="838200"/>
              <a:ext cx="1495425" cy="3133725"/>
            </a:xfrm>
            <a:prstGeom prst="rect">
              <a:avLst/>
            </a:prstGeom>
            <a:noFill/>
            <a:ln w="9525">
              <a:noFill/>
              <a:miter lim="800000"/>
              <a:headEnd/>
              <a:tailEnd/>
            </a:ln>
          </p:spPr>
        </p:pic>
        <p:sp>
          <p:nvSpPr>
            <p:cNvPr id="10" name="Oval 9"/>
            <p:cNvSpPr/>
            <p:nvPr/>
          </p:nvSpPr>
          <p:spPr>
            <a:xfrm>
              <a:off x="7408863" y="1941513"/>
              <a:ext cx="174625" cy="2635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sp>
          <p:nvSpPr>
            <p:cNvPr id="11" name="Oval 10"/>
            <p:cNvSpPr/>
            <p:nvPr/>
          </p:nvSpPr>
          <p:spPr>
            <a:xfrm>
              <a:off x="7951788" y="2268538"/>
              <a:ext cx="174625" cy="2635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15" name="Straight Arrow Connector 14"/>
          <p:cNvCxnSpPr/>
          <p:nvPr/>
        </p:nvCxnSpPr>
        <p:spPr>
          <a:xfrm flipV="1">
            <a:off x="6324600" y="1643063"/>
            <a:ext cx="1143000" cy="414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28600" y="3657600"/>
            <a:ext cx="5181600" cy="10953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dirty="0">
                <a:solidFill>
                  <a:srgbClr val="000000"/>
                </a:solidFill>
              </a:rPr>
              <a:t>Question 1:</a:t>
            </a:r>
            <a:r>
              <a:rPr lang="en-US" sz="1600" b="0" dirty="0">
                <a:solidFill>
                  <a:srgbClr val="000000"/>
                </a:solidFill>
              </a:rPr>
              <a:t> </a:t>
            </a:r>
          </a:p>
          <a:p>
            <a:pPr>
              <a:defRPr/>
            </a:pPr>
            <a:r>
              <a:rPr lang="en-US" sz="1600" b="0" dirty="0">
                <a:solidFill>
                  <a:srgbClr val="000000"/>
                </a:solidFill>
              </a:rPr>
              <a:t>which of the images is best described by:</a:t>
            </a:r>
          </a:p>
          <a:p>
            <a:pPr>
              <a:defRPr/>
            </a:pPr>
            <a:r>
              <a:rPr lang="en-US" sz="1600" dirty="0" err="1">
                <a:solidFill>
                  <a:srgbClr val="00B050"/>
                </a:solidFill>
              </a:rPr>
              <a:t>no_problem</a:t>
            </a:r>
            <a:r>
              <a:rPr lang="en-US" sz="1600" dirty="0">
                <a:solidFill>
                  <a:srgbClr val="000000"/>
                </a:solidFill>
              </a:rPr>
              <a:t>, </a:t>
            </a:r>
            <a:r>
              <a:rPr lang="en-US" sz="1600" dirty="0" err="1">
                <a:solidFill>
                  <a:srgbClr val="0070C0"/>
                </a:solidFill>
              </a:rPr>
              <a:t>high_offset</a:t>
            </a:r>
            <a:r>
              <a:rPr lang="en-US" sz="1600" dirty="0">
                <a:solidFill>
                  <a:srgbClr val="000000"/>
                </a:solidFill>
              </a:rPr>
              <a:t>, </a:t>
            </a:r>
            <a:r>
              <a:rPr lang="en-US" sz="1600" dirty="0" err="1">
                <a:solidFill>
                  <a:schemeClr val="accent2"/>
                </a:solidFill>
              </a:rPr>
              <a:t>low_offset</a:t>
            </a:r>
            <a:r>
              <a:rPr lang="en-US" sz="1600" dirty="0">
                <a:solidFill>
                  <a:srgbClr val="000000"/>
                </a:solidFill>
              </a:rPr>
              <a:t>,</a:t>
            </a:r>
          </a:p>
          <a:p>
            <a:pPr>
              <a:defRPr/>
            </a:pPr>
            <a:r>
              <a:rPr lang="en-US" sz="1600" dirty="0" err="1">
                <a:solidFill>
                  <a:srgbClr val="FFC000"/>
                </a:solidFill>
              </a:rPr>
              <a:t>low_dynamic_range</a:t>
            </a:r>
            <a:r>
              <a:rPr lang="en-US" sz="1600" dirty="0">
                <a:solidFill>
                  <a:srgbClr val="000000"/>
                </a:solidFill>
              </a:rPr>
              <a:t> , or</a:t>
            </a:r>
            <a:r>
              <a:rPr lang="en-US" sz="1600" dirty="0">
                <a:solidFill>
                  <a:srgbClr val="FFC000"/>
                </a:solidFill>
              </a:rPr>
              <a:t> </a:t>
            </a:r>
            <a:r>
              <a:rPr lang="en-US" sz="1600" dirty="0">
                <a:solidFill>
                  <a:srgbClr val="FF0000"/>
                </a:solidFill>
              </a:rPr>
              <a:t>saturation </a:t>
            </a:r>
            <a:r>
              <a:rPr lang="en-US" sz="1600" dirty="0">
                <a:solidFill>
                  <a:srgbClr val="000000"/>
                </a:solidFill>
              </a:rPr>
              <a:t>?</a:t>
            </a:r>
            <a:endParaRPr lang="en-US" sz="1600" b="0" dirty="0">
              <a:solidFill>
                <a:srgbClr val="000000"/>
              </a:solidFill>
            </a:endParaRPr>
          </a:p>
        </p:txBody>
      </p:sp>
      <p:sp>
        <p:nvSpPr>
          <p:cNvPr id="18" name="Rectangle 17"/>
          <p:cNvSpPr/>
          <p:nvPr/>
        </p:nvSpPr>
        <p:spPr>
          <a:xfrm>
            <a:off x="3352800" y="5638800"/>
            <a:ext cx="5334000" cy="8509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a:solidFill>
                  <a:srgbClr val="000000"/>
                </a:solidFill>
              </a:rPr>
              <a:t>Optional Task 2:</a:t>
            </a:r>
            <a:r>
              <a:rPr lang="en-US" sz="1600" b="0" u="sng">
                <a:solidFill>
                  <a:srgbClr val="000000"/>
                </a:solidFill>
              </a:rPr>
              <a:t> </a:t>
            </a:r>
            <a:r>
              <a:rPr lang="en-US" sz="1600" b="0">
                <a:solidFill>
                  <a:srgbClr val="000000"/>
                </a:solidFill>
              </a:rPr>
              <a:t>modify the </a:t>
            </a:r>
            <a:r>
              <a:rPr lang="en-US" sz="1600">
                <a:solidFill>
                  <a:srgbClr val="92D050"/>
                </a:solidFill>
              </a:rPr>
              <a:t>good_dynamic_range</a:t>
            </a:r>
            <a:r>
              <a:rPr lang="en-US" sz="1600" b="0">
                <a:solidFill>
                  <a:srgbClr val="000000"/>
                </a:solidFill>
              </a:rPr>
              <a:t> image such that it contains the </a:t>
            </a:r>
            <a:r>
              <a:rPr lang="en-US" sz="1600" b="0" i="1">
                <a:solidFill>
                  <a:srgbClr val="000000"/>
                </a:solidFill>
              </a:rPr>
              <a:t>same values </a:t>
            </a:r>
            <a:r>
              <a:rPr lang="en-US" sz="1600" b="0">
                <a:solidFill>
                  <a:srgbClr val="000000"/>
                </a:solidFill>
              </a:rPr>
              <a:t>as the </a:t>
            </a:r>
            <a:r>
              <a:rPr lang="en-US" sz="1600">
                <a:solidFill>
                  <a:srgbClr val="0070C0"/>
                </a:solidFill>
              </a:rPr>
              <a:t>high_offset</a:t>
            </a:r>
            <a:r>
              <a:rPr lang="en-US" sz="1600">
                <a:solidFill>
                  <a:srgbClr val="000000"/>
                </a:solidFill>
              </a:rPr>
              <a:t> </a:t>
            </a:r>
            <a:r>
              <a:rPr lang="en-US" sz="1600" b="0">
                <a:solidFill>
                  <a:srgbClr val="000000"/>
                </a:solidFill>
              </a:rPr>
              <a:t>image </a:t>
            </a:r>
            <a:r>
              <a:rPr lang="en-US" sz="1600" i="1">
                <a:solidFill>
                  <a:srgbClr val="000000"/>
                </a:solidFill>
              </a:rPr>
              <a:t>(Process..Math</a:t>
            </a:r>
            <a:r>
              <a:rPr lang="en-US" sz="1600" b="0">
                <a:solidFill>
                  <a:srgbClr val="000000"/>
                </a:solidFill>
              </a:rPr>
              <a:t> </a:t>
            </a:r>
            <a:r>
              <a:rPr lang="en-US" sz="1600" i="1">
                <a:solidFill>
                  <a:srgbClr val="000000"/>
                </a:solidFill>
              </a:rPr>
              <a:t>)</a:t>
            </a:r>
          </a:p>
        </p:txBody>
      </p:sp>
      <p:sp>
        <p:nvSpPr>
          <p:cNvPr id="16" name="Rectangle 15"/>
          <p:cNvSpPr/>
          <p:nvPr/>
        </p:nvSpPr>
        <p:spPr>
          <a:xfrm>
            <a:off x="1524000" y="4876800"/>
            <a:ext cx="6248400" cy="6064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dirty="0">
                <a:solidFill>
                  <a:srgbClr val="000000"/>
                </a:solidFill>
              </a:rPr>
              <a:t>Optional Task 1:</a:t>
            </a:r>
            <a:r>
              <a:rPr lang="en-US" sz="1600" b="0" dirty="0">
                <a:solidFill>
                  <a:srgbClr val="000000"/>
                </a:solidFill>
              </a:rPr>
              <a:t> find (up to five) different ways of checking whether an image contains </a:t>
            </a:r>
            <a:r>
              <a:rPr lang="en-US" sz="1600" dirty="0">
                <a:solidFill>
                  <a:srgbClr val="FF0000"/>
                </a:solidFill>
              </a:rPr>
              <a:t>saturated pixels</a:t>
            </a:r>
          </a:p>
        </p:txBody>
      </p:sp>
      <p:sp>
        <p:nvSpPr>
          <p:cNvPr id="20" name="TextBox 19"/>
          <p:cNvSpPr txBox="1"/>
          <p:nvPr/>
        </p:nvSpPr>
        <p:spPr>
          <a:xfrm>
            <a:off x="9296400" y="4191000"/>
            <a:ext cx="3164008" cy="156966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1600" u="sng" dirty="0">
                <a:solidFill>
                  <a:srgbClr val="000000"/>
                </a:solidFill>
              </a:rPr>
              <a:t>Optional Task 1:</a:t>
            </a:r>
          </a:p>
          <a:p>
            <a:pPr>
              <a:buFontTx/>
              <a:buChar char="-"/>
              <a:defRPr/>
            </a:pPr>
            <a:r>
              <a:rPr lang="en-US" sz="1600" b="0" dirty="0">
                <a:solidFill>
                  <a:srgbClr val="000000"/>
                </a:solidFill>
              </a:rPr>
              <a:t>Mouse Over</a:t>
            </a:r>
          </a:p>
          <a:p>
            <a:pPr>
              <a:buFontTx/>
              <a:buChar char="-"/>
              <a:defRPr/>
            </a:pPr>
            <a:r>
              <a:rPr lang="en-US" sz="1600" b="0" dirty="0">
                <a:solidFill>
                  <a:srgbClr val="000000"/>
                </a:solidFill>
              </a:rPr>
              <a:t>Line Profile</a:t>
            </a:r>
          </a:p>
          <a:p>
            <a:pPr>
              <a:buFontTx/>
              <a:buChar char="-"/>
              <a:defRPr/>
            </a:pPr>
            <a:r>
              <a:rPr lang="en-US" sz="1600" b="0" dirty="0">
                <a:solidFill>
                  <a:srgbClr val="000000"/>
                </a:solidFill>
              </a:rPr>
              <a:t>Histogram</a:t>
            </a:r>
          </a:p>
          <a:p>
            <a:pPr>
              <a:buFontTx/>
              <a:buChar char="-"/>
              <a:defRPr/>
            </a:pPr>
            <a:r>
              <a:rPr lang="en-US" sz="1600" b="0" dirty="0" err="1">
                <a:solidFill>
                  <a:srgbClr val="000000"/>
                </a:solidFill>
              </a:rPr>
              <a:t>HiLo</a:t>
            </a:r>
            <a:r>
              <a:rPr lang="en-US" sz="1600" b="0" dirty="0">
                <a:solidFill>
                  <a:srgbClr val="000000"/>
                </a:solidFill>
              </a:rPr>
              <a:t> Lookup Table</a:t>
            </a:r>
          </a:p>
          <a:p>
            <a:pPr>
              <a:buFontTx/>
              <a:buChar char="-"/>
              <a:defRPr/>
            </a:pPr>
            <a:r>
              <a:rPr lang="en-US" sz="1600" b="0" dirty="0">
                <a:solidFill>
                  <a:srgbClr val="000000"/>
                </a:solidFill>
              </a:rPr>
              <a:t>Image..Transform..Image to Results</a:t>
            </a:r>
          </a:p>
        </p:txBody>
      </p:sp>
      <p:sp>
        <p:nvSpPr>
          <p:cNvPr id="21" name="TextBox 20"/>
          <p:cNvSpPr txBox="1"/>
          <p:nvPr/>
        </p:nvSpPr>
        <p:spPr>
          <a:xfrm>
            <a:off x="9220200" y="5934075"/>
            <a:ext cx="1792288" cy="85090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1600" u="sng">
                <a:solidFill>
                  <a:srgbClr val="000000"/>
                </a:solidFill>
              </a:rPr>
              <a:t>Optional Task 2:</a:t>
            </a:r>
          </a:p>
          <a:p>
            <a:pPr>
              <a:buFontTx/>
              <a:buChar char="-"/>
              <a:defRPr/>
            </a:pPr>
            <a:r>
              <a:rPr lang="en-US" sz="1600" b="0">
                <a:solidFill>
                  <a:srgbClr val="000000"/>
                </a:solidFill>
              </a:rPr>
              <a:t>divide by 2</a:t>
            </a:r>
          </a:p>
          <a:p>
            <a:pPr>
              <a:buFontTx/>
              <a:buChar char="-"/>
              <a:defRPr/>
            </a:pPr>
            <a:r>
              <a:rPr lang="en-US" sz="1600" b="0">
                <a:solidFill>
                  <a:srgbClr val="000000"/>
                </a:solidFill>
              </a:rPr>
              <a:t>add 120</a:t>
            </a:r>
          </a:p>
        </p:txBody>
      </p:sp>
      <p:sp>
        <p:nvSpPr>
          <p:cNvPr id="8205" name="Rectangle 21"/>
          <p:cNvSpPr>
            <a:spLocks noChangeArrowheads="1"/>
          </p:cNvSpPr>
          <p:nvPr/>
        </p:nvSpPr>
        <p:spPr bwMode="auto">
          <a:xfrm>
            <a:off x="9372600" y="304800"/>
            <a:ext cx="4521200" cy="708025"/>
          </a:xfrm>
          <a:prstGeom prst="rect">
            <a:avLst/>
          </a:prstGeom>
          <a:noFill/>
          <a:ln w="9525">
            <a:noFill/>
            <a:miter lim="800000"/>
            <a:headEnd/>
            <a:tailEnd/>
          </a:ln>
        </p:spPr>
        <p:txBody>
          <a:bodyPr wrap="none">
            <a:spAutoFit/>
          </a:bodyPr>
          <a:lstStyle/>
          <a:p>
            <a:r>
              <a:rPr lang="en-US" i="1" dirty="0"/>
              <a:t>Mention:</a:t>
            </a:r>
          </a:p>
          <a:p>
            <a:r>
              <a:rPr lang="en-US" i="1" dirty="0"/>
              <a:t>Image..Transform..Image to Results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 presentation</a:t>
            </a:r>
          </a:p>
        </p:txBody>
      </p:sp>
      <p:sp>
        <p:nvSpPr>
          <p:cNvPr id="3" name="Content Placeholder 2"/>
          <p:cNvSpPr>
            <a:spLocks noGrp="1"/>
          </p:cNvSpPr>
          <p:nvPr>
            <p:ph idx="1"/>
          </p:nvPr>
        </p:nvSpPr>
        <p:spPr>
          <a:xfrm>
            <a:off x="457200" y="1447800"/>
            <a:ext cx="8229600" cy="4525963"/>
          </a:xfrm>
        </p:spPr>
        <p:txBody>
          <a:bodyPr>
            <a:normAutofit fontScale="92500" lnSpcReduction="10000"/>
          </a:bodyPr>
          <a:lstStyle/>
          <a:p>
            <a:r>
              <a:rPr lang="en-US" dirty="0"/>
              <a:t>The first step in any project involving image analysis is to visually inspect the images to see if they are actually worth analyzing.</a:t>
            </a:r>
          </a:p>
          <a:p>
            <a:r>
              <a:rPr lang="en-US" dirty="0"/>
              <a:t>For example, often one wants to see whether a certain treatment caused an effect. For this it is very important to show the treated and non-treated images in the most quantitative and also in exactly the same way.</a:t>
            </a:r>
          </a:p>
          <a:p>
            <a:r>
              <a:rPr lang="en-US" dirty="0"/>
              <a:t>The following practical will show you how to generate a good image data presentation.</a:t>
            </a:r>
          </a:p>
          <a:p>
            <a:endParaRPr lang="en-US" dirty="0"/>
          </a:p>
        </p:txBody>
      </p:sp>
    </p:spTree>
    <p:extLst>
      <p:ext uri="{BB962C8B-B14F-4D97-AF65-F5344CB8AC3E}">
        <p14:creationId xmlns:p14="http://schemas.microsoft.com/office/powerpoint/2010/main" val="255257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200" dirty="0"/>
              <a:t>Image data presentation</a:t>
            </a:r>
            <a:endParaRPr lang="en-US" sz="1100" dirty="0"/>
          </a:p>
          <a:p>
            <a:pPr eaLnBrk="1" hangingPunct="1">
              <a:lnSpc>
                <a:spcPct val="80000"/>
              </a:lnSpc>
            </a:pPr>
            <a:endParaRPr lang="en-US" sz="1200" i="1"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3380" y="4271331"/>
            <a:ext cx="1800000" cy="18000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3380" y="2313167"/>
            <a:ext cx="1800000" cy="18000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79829" y="4271331"/>
            <a:ext cx="1800000" cy="180000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78436" y="2313167"/>
            <a:ext cx="1800000" cy="1800000"/>
          </a:xfrm>
          <a:prstGeom prst="rect">
            <a:avLst/>
          </a:prstGeom>
        </p:spPr>
      </p:pic>
      <p:sp>
        <p:nvSpPr>
          <p:cNvPr id="13" name="TextBox 12"/>
          <p:cNvSpPr txBox="1"/>
          <p:nvPr/>
        </p:nvSpPr>
        <p:spPr>
          <a:xfrm>
            <a:off x="3420323" y="1625024"/>
            <a:ext cx="1685077" cy="584776"/>
          </a:xfrm>
          <a:prstGeom prst="rect">
            <a:avLst/>
          </a:prstGeom>
          <a:noFill/>
        </p:spPr>
        <p:txBody>
          <a:bodyPr wrap="none" rtlCol="0">
            <a:spAutoFit/>
          </a:bodyPr>
          <a:lstStyle/>
          <a:p>
            <a:pPr defTabSz="457200" fontAlgn="auto">
              <a:spcBef>
                <a:spcPts val="0"/>
              </a:spcBef>
              <a:spcAft>
                <a:spcPts val="0"/>
              </a:spcAft>
            </a:pPr>
            <a:r>
              <a:rPr lang="en-US" sz="1600" b="0" dirty="0">
                <a:solidFill>
                  <a:prstClr val="black"/>
                </a:solidFill>
                <a:latin typeface="Calibri"/>
              </a:rPr>
              <a:t>[Analyze &gt; Tools &gt; </a:t>
            </a:r>
          </a:p>
          <a:p>
            <a:pPr defTabSz="457200" fontAlgn="auto">
              <a:spcBef>
                <a:spcPts val="0"/>
              </a:spcBef>
              <a:spcAft>
                <a:spcPts val="0"/>
              </a:spcAft>
            </a:pPr>
            <a:r>
              <a:rPr lang="en-US" sz="1600" b="0" dirty="0">
                <a:solidFill>
                  <a:prstClr val="black"/>
                </a:solidFill>
                <a:latin typeface="Calibri"/>
              </a:rPr>
              <a:t>Scale Bar]</a:t>
            </a:r>
          </a:p>
        </p:txBody>
      </p:sp>
      <p:sp>
        <p:nvSpPr>
          <p:cNvPr id="15" name="TextBox 14"/>
          <p:cNvSpPr txBox="1"/>
          <p:nvPr/>
        </p:nvSpPr>
        <p:spPr>
          <a:xfrm>
            <a:off x="7543800" y="3909536"/>
            <a:ext cx="1403812" cy="738664"/>
          </a:xfrm>
          <a:prstGeom prst="rect">
            <a:avLst/>
          </a:prstGeom>
          <a:noFill/>
        </p:spPr>
        <p:txBody>
          <a:bodyPr wrap="none" rtlCol="0">
            <a:spAutoFit/>
          </a:bodyPr>
          <a:lstStyle/>
          <a:p>
            <a:pPr defTabSz="457200" fontAlgn="auto">
              <a:spcBef>
                <a:spcPts val="0"/>
              </a:spcBef>
              <a:spcAft>
                <a:spcPts val="0"/>
              </a:spcAft>
            </a:pPr>
            <a:r>
              <a:rPr lang="en-US" sz="1400" b="0" dirty="0">
                <a:solidFill>
                  <a:prstClr val="black"/>
                </a:solidFill>
                <a:latin typeface="Calibri"/>
              </a:rPr>
              <a:t>[Analyze &gt;</a:t>
            </a:r>
          </a:p>
          <a:p>
            <a:pPr defTabSz="457200" fontAlgn="auto">
              <a:spcBef>
                <a:spcPts val="0"/>
              </a:spcBef>
              <a:spcAft>
                <a:spcPts val="0"/>
              </a:spcAft>
            </a:pPr>
            <a:r>
              <a:rPr lang="en-US" sz="1400" b="0" dirty="0">
                <a:solidFill>
                  <a:prstClr val="black"/>
                </a:solidFill>
                <a:latin typeface="Calibri"/>
              </a:rPr>
              <a:t> Tools &gt; </a:t>
            </a:r>
          </a:p>
          <a:p>
            <a:pPr defTabSz="457200" fontAlgn="auto">
              <a:spcBef>
                <a:spcPts val="0"/>
              </a:spcBef>
              <a:spcAft>
                <a:spcPts val="0"/>
              </a:spcAft>
            </a:pPr>
            <a:r>
              <a:rPr lang="en-US" sz="1400" b="0" dirty="0">
                <a:solidFill>
                  <a:prstClr val="black"/>
                </a:solidFill>
                <a:latin typeface="Calibri"/>
              </a:rPr>
              <a:t>  Calibration Bar]</a:t>
            </a:r>
          </a:p>
        </p:txBody>
      </p:sp>
      <p:sp>
        <p:nvSpPr>
          <p:cNvPr id="16" name="TextBox 15"/>
          <p:cNvSpPr txBox="1"/>
          <p:nvPr/>
        </p:nvSpPr>
        <p:spPr>
          <a:xfrm>
            <a:off x="5486400" y="1600200"/>
            <a:ext cx="3061104" cy="738664"/>
          </a:xfrm>
          <a:prstGeom prst="rect">
            <a:avLst/>
          </a:prstGeom>
          <a:noFill/>
        </p:spPr>
        <p:txBody>
          <a:bodyPr wrap="none" rtlCol="0">
            <a:spAutoFit/>
          </a:bodyPr>
          <a:lstStyle/>
          <a:p>
            <a:pPr defTabSz="457200" fontAlgn="auto">
              <a:spcBef>
                <a:spcPts val="0"/>
              </a:spcBef>
              <a:spcAft>
                <a:spcPts val="0"/>
              </a:spcAft>
            </a:pPr>
            <a:r>
              <a:rPr lang="en-US" sz="1400" b="0" dirty="0">
                <a:solidFill>
                  <a:prstClr val="black"/>
                </a:solidFill>
                <a:latin typeface="Calibri"/>
              </a:rPr>
              <a:t>[Image &gt; Adjust &gt; </a:t>
            </a:r>
            <a:r>
              <a:rPr lang="en-US" sz="1400" b="0" dirty="0" err="1">
                <a:solidFill>
                  <a:prstClr val="black"/>
                </a:solidFill>
                <a:latin typeface="Calibri"/>
              </a:rPr>
              <a:t>Brightness&amp;Contrast</a:t>
            </a:r>
            <a:r>
              <a:rPr lang="en-US" sz="1400" b="0" dirty="0">
                <a:solidFill>
                  <a:prstClr val="black"/>
                </a:solidFill>
                <a:latin typeface="Calibri"/>
              </a:rPr>
              <a:t>]</a:t>
            </a:r>
          </a:p>
          <a:p>
            <a:pPr defTabSz="457200" fontAlgn="auto">
              <a:spcBef>
                <a:spcPts val="0"/>
              </a:spcBef>
              <a:spcAft>
                <a:spcPts val="0"/>
              </a:spcAft>
            </a:pPr>
            <a:r>
              <a:rPr lang="en-US" sz="1400" b="0" dirty="0">
                <a:solidFill>
                  <a:prstClr val="black"/>
                </a:solidFill>
                <a:latin typeface="Calibri"/>
              </a:rPr>
              <a:t>    - [Set] “Propagate to all </a:t>
            </a:r>
          </a:p>
          <a:p>
            <a:pPr defTabSz="457200" fontAlgn="auto">
              <a:spcBef>
                <a:spcPts val="0"/>
              </a:spcBef>
              <a:spcAft>
                <a:spcPts val="0"/>
              </a:spcAft>
            </a:pPr>
            <a:r>
              <a:rPr lang="en-US" sz="1400" b="0" dirty="0">
                <a:solidFill>
                  <a:prstClr val="black"/>
                </a:solidFill>
                <a:latin typeface="Calibri"/>
              </a:rPr>
              <a:t>                other open images”</a:t>
            </a:r>
          </a:p>
        </p:txBody>
      </p:sp>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000" y="4271331"/>
            <a:ext cx="1800000" cy="1800000"/>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4215" y="2313167"/>
            <a:ext cx="1800000" cy="1800000"/>
          </a:xfrm>
          <a:prstGeom prst="rect">
            <a:avLst/>
          </a:prstGeom>
        </p:spPr>
      </p:pic>
      <p:sp>
        <p:nvSpPr>
          <p:cNvPr id="19" name="TextBox 18"/>
          <p:cNvSpPr txBox="1"/>
          <p:nvPr/>
        </p:nvSpPr>
        <p:spPr>
          <a:xfrm rot="16200000">
            <a:off x="-50685" y="4880827"/>
            <a:ext cx="1015460" cy="646331"/>
          </a:xfrm>
          <a:prstGeom prst="rect">
            <a:avLst/>
          </a:prstGeom>
          <a:noFill/>
        </p:spPr>
        <p:txBody>
          <a:bodyPr wrap="none" rtlCol="0">
            <a:spAutoFit/>
          </a:bodyPr>
          <a:lstStyle/>
          <a:p>
            <a:pPr algn="ctr" defTabSz="457200" fontAlgn="auto">
              <a:spcBef>
                <a:spcPts val="0"/>
              </a:spcBef>
              <a:spcAft>
                <a:spcPts val="0"/>
              </a:spcAft>
            </a:pPr>
            <a:r>
              <a:rPr lang="en-US" sz="1800" b="0" dirty="0">
                <a:solidFill>
                  <a:prstClr val="black"/>
                </a:solidFill>
                <a:latin typeface="Calibri"/>
              </a:rPr>
              <a:t>Negative</a:t>
            </a:r>
          </a:p>
          <a:p>
            <a:pPr algn="ctr" defTabSz="457200" fontAlgn="auto">
              <a:spcBef>
                <a:spcPts val="0"/>
              </a:spcBef>
              <a:spcAft>
                <a:spcPts val="0"/>
              </a:spcAft>
            </a:pPr>
            <a:r>
              <a:rPr lang="en-US" sz="1800" b="0" dirty="0">
                <a:solidFill>
                  <a:prstClr val="black"/>
                </a:solidFill>
                <a:latin typeface="Calibri"/>
              </a:rPr>
              <a:t>control</a:t>
            </a:r>
          </a:p>
        </p:txBody>
      </p:sp>
      <p:sp>
        <p:nvSpPr>
          <p:cNvPr id="20" name="TextBox 19"/>
          <p:cNvSpPr txBox="1"/>
          <p:nvPr/>
        </p:nvSpPr>
        <p:spPr>
          <a:xfrm rot="16200000">
            <a:off x="-26361" y="3029494"/>
            <a:ext cx="916612" cy="646331"/>
          </a:xfrm>
          <a:prstGeom prst="rect">
            <a:avLst/>
          </a:prstGeom>
          <a:noFill/>
        </p:spPr>
        <p:txBody>
          <a:bodyPr wrap="none" rtlCol="0">
            <a:spAutoFit/>
          </a:bodyPr>
          <a:lstStyle/>
          <a:p>
            <a:pPr algn="ctr" defTabSz="457200" fontAlgn="auto">
              <a:spcBef>
                <a:spcPts val="0"/>
              </a:spcBef>
              <a:spcAft>
                <a:spcPts val="0"/>
              </a:spcAft>
            </a:pPr>
            <a:r>
              <a:rPr lang="en-US" sz="1800" b="0" dirty="0">
                <a:solidFill>
                  <a:prstClr val="black"/>
                </a:solidFill>
                <a:latin typeface="Calibri"/>
              </a:rPr>
              <a:t>Positive </a:t>
            </a:r>
          </a:p>
          <a:p>
            <a:pPr algn="ctr" defTabSz="457200" fontAlgn="auto">
              <a:spcBef>
                <a:spcPts val="0"/>
              </a:spcBef>
              <a:spcAft>
                <a:spcPts val="0"/>
              </a:spcAft>
            </a:pPr>
            <a:r>
              <a:rPr lang="en-US" sz="1800" b="0" dirty="0">
                <a:solidFill>
                  <a:prstClr val="black"/>
                </a:solidFill>
                <a:latin typeface="Calibri"/>
              </a:rPr>
              <a:t>control</a:t>
            </a:r>
          </a:p>
        </p:txBody>
      </p:sp>
      <p:sp>
        <p:nvSpPr>
          <p:cNvPr id="22" name="TextBox 21"/>
          <p:cNvSpPr txBox="1"/>
          <p:nvPr/>
        </p:nvSpPr>
        <p:spPr>
          <a:xfrm>
            <a:off x="381000" y="914400"/>
            <a:ext cx="7183802" cy="646331"/>
          </a:xfrm>
          <a:prstGeom prst="rect">
            <a:avLst/>
          </a:prstGeom>
          <a:noFill/>
          <a:ln>
            <a:solidFill>
              <a:schemeClr val="tx1"/>
            </a:solidFill>
          </a:ln>
        </p:spPr>
        <p:txBody>
          <a:bodyPr wrap="none" rtlCol="0">
            <a:spAutoFit/>
          </a:bodyPr>
          <a:lstStyle/>
          <a:p>
            <a:pPr defTabSz="457200" fontAlgn="auto">
              <a:spcBef>
                <a:spcPts val="0"/>
              </a:spcBef>
              <a:spcAft>
                <a:spcPts val="0"/>
              </a:spcAft>
            </a:pPr>
            <a:r>
              <a:rPr lang="en-US" sz="1800" b="0" dirty="0">
                <a:solidFill>
                  <a:prstClr val="black"/>
                </a:solidFill>
                <a:latin typeface="Calibri"/>
              </a:rPr>
              <a:t>Open all files in “../image-presentation” and try to generate below images, </a:t>
            </a:r>
            <a:br>
              <a:rPr lang="en-US" sz="1800" b="0" dirty="0">
                <a:solidFill>
                  <a:prstClr val="black"/>
                </a:solidFill>
                <a:latin typeface="Calibri"/>
              </a:rPr>
            </a:br>
            <a:r>
              <a:rPr lang="en-US" sz="1800" b="0" dirty="0">
                <a:solidFill>
                  <a:prstClr val="black"/>
                </a:solidFill>
                <a:latin typeface="Calibri"/>
              </a:rPr>
              <a:t>using the indicated Fiji commands </a:t>
            </a:r>
          </a:p>
        </p:txBody>
      </p:sp>
      <p:sp>
        <p:nvSpPr>
          <p:cNvPr id="23" name="TextBox 22"/>
          <p:cNvSpPr txBox="1"/>
          <p:nvPr/>
        </p:nvSpPr>
        <p:spPr>
          <a:xfrm>
            <a:off x="951866" y="1657529"/>
            <a:ext cx="1602221" cy="584776"/>
          </a:xfrm>
          <a:prstGeom prst="rect">
            <a:avLst/>
          </a:prstGeom>
          <a:noFill/>
        </p:spPr>
        <p:txBody>
          <a:bodyPr wrap="none" rtlCol="0">
            <a:spAutoFit/>
          </a:bodyPr>
          <a:lstStyle/>
          <a:p>
            <a:pPr defTabSz="457200" fontAlgn="auto">
              <a:spcBef>
                <a:spcPts val="0"/>
              </a:spcBef>
              <a:spcAft>
                <a:spcPts val="0"/>
              </a:spcAft>
            </a:pPr>
            <a:r>
              <a:rPr lang="en-US" sz="1600" b="0" dirty="0">
                <a:solidFill>
                  <a:prstClr val="black"/>
                </a:solidFill>
                <a:latin typeface="Calibri"/>
              </a:rPr>
              <a:t>[Image &gt; Color &gt;</a:t>
            </a:r>
            <a:br>
              <a:rPr lang="en-US" sz="1600" b="0" dirty="0">
                <a:solidFill>
                  <a:prstClr val="black"/>
                </a:solidFill>
                <a:latin typeface="Calibri"/>
              </a:rPr>
            </a:br>
            <a:r>
              <a:rPr lang="en-US" sz="1600" b="0" dirty="0">
                <a:solidFill>
                  <a:prstClr val="black"/>
                </a:solidFill>
                <a:latin typeface="Calibri"/>
              </a:rPr>
              <a:t>Merge Channels]</a:t>
            </a:r>
          </a:p>
        </p:txBody>
      </p:sp>
      <p:pic>
        <p:nvPicPr>
          <p:cNvPr id="10" name="Picture 9"/>
          <p:cNvPicPr>
            <a:picLocks noChangeAspect="1"/>
          </p:cNvPicPr>
          <p:nvPr/>
        </p:nvPicPr>
        <p:blipFill>
          <a:blip r:embed="rId8"/>
          <a:stretch>
            <a:fillRect/>
          </a:stretch>
        </p:blipFill>
        <p:spPr>
          <a:xfrm>
            <a:off x="7696200" y="2419529"/>
            <a:ext cx="555321" cy="1447800"/>
          </a:xfrm>
          <a:prstGeom prst="rect">
            <a:avLst/>
          </a:prstGeom>
        </p:spPr>
      </p:pic>
      <p:sp>
        <p:nvSpPr>
          <p:cNvPr id="21" name="TextBox 20"/>
          <p:cNvSpPr txBox="1"/>
          <p:nvPr/>
        </p:nvSpPr>
        <p:spPr>
          <a:xfrm>
            <a:off x="990600" y="6096000"/>
            <a:ext cx="7494359" cy="646331"/>
          </a:xfrm>
          <a:prstGeom prst="rect">
            <a:avLst/>
          </a:prstGeom>
          <a:noFill/>
          <a:ln>
            <a:noFill/>
          </a:ln>
        </p:spPr>
        <p:txBody>
          <a:bodyPr wrap="none" rtlCol="0">
            <a:spAutoFit/>
          </a:bodyPr>
          <a:lstStyle/>
          <a:p>
            <a:pPr defTabSz="457200" fontAlgn="auto">
              <a:spcBef>
                <a:spcPts val="0"/>
              </a:spcBef>
              <a:spcAft>
                <a:spcPts val="0"/>
              </a:spcAft>
            </a:pPr>
            <a:r>
              <a:rPr lang="en-US" sz="1800" b="0" dirty="0">
                <a:solidFill>
                  <a:prstClr val="black"/>
                </a:solidFill>
                <a:latin typeface="Calibri"/>
              </a:rPr>
              <a:t>To put the images into a PowerPoint presentation use: </a:t>
            </a:r>
          </a:p>
          <a:p>
            <a:pPr defTabSz="457200" fontAlgn="auto">
              <a:spcBef>
                <a:spcPts val="0"/>
              </a:spcBef>
              <a:spcAft>
                <a:spcPts val="0"/>
              </a:spcAft>
            </a:pPr>
            <a:r>
              <a:rPr lang="en-US" sz="1800" b="0" dirty="0">
                <a:solidFill>
                  <a:prstClr val="black"/>
                </a:solidFill>
                <a:latin typeface="Calibri"/>
              </a:rPr>
              <a:t>[ Edit &gt; Copy to System] and then simple paste (CTRL+V) them into PowerPoint</a:t>
            </a:r>
          </a:p>
        </p:txBody>
      </p:sp>
    </p:spTree>
    <p:extLst>
      <p:ext uri="{BB962C8B-B14F-4D97-AF65-F5344CB8AC3E}">
        <p14:creationId xmlns:p14="http://schemas.microsoft.com/office/powerpoint/2010/main" val="2304479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29743</TotalTime>
  <Words>5064</Words>
  <Application>Microsoft Macintosh PowerPoint</Application>
  <PresentationFormat>On-screen Show (4:3)</PresentationFormat>
  <Paragraphs>656</Paragraphs>
  <Slides>69</Slides>
  <Notes>16</Notes>
  <HiddenSlides>3</HiddenSlides>
  <MMClips>4</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69</vt:i4>
      </vt:variant>
    </vt:vector>
  </HeadingPairs>
  <TitlesOfParts>
    <vt:vector size="81" baseType="lpstr">
      <vt:lpstr>ＭＳ Ｐゴシック</vt:lpstr>
      <vt:lpstr>Arial</vt:lpstr>
      <vt:lpstr>Calibri</vt:lpstr>
      <vt:lpstr>Courier New</vt:lpstr>
      <vt:lpstr>Times New Roman</vt:lpstr>
      <vt:lpstr>Wingdings</vt:lpstr>
      <vt:lpstr>Office Theme</vt:lpstr>
      <vt:lpstr>1_Office Theme</vt:lpstr>
      <vt:lpstr>2_Office Theme</vt:lpstr>
      <vt:lpstr>3_Office Theme</vt:lpstr>
      <vt:lpstr>8_Office Theme</vt:lpstr>
      <vt:lpstr>4_Office Theme</vt:lpstr>
      <vt:lpstr>Basic Image Analysis (using ImageJ/FIJI)</vt:lpstr>
      <vt:lpstr>Why            ?</vt:lpstr>
      <vt:lpstr>Other free, open-source software</vt:lpstr>
      <vt:lpstr>ImageJ/Fiji Installation</vt:lpstr>
      <vt:lpstr>An image is a matrix of numbers</vt:lpstr>
      <vt:lpstr>Image data inspection</vt:lpstr>
      <vt:lpstr>Image data inspection </vt:lpstr>
      <vt:lpstr>Image data presentation</vt:lpstr>
      <vt:lpstr>Image data presentation </vt:lpstr>
      <vt:lpstr>Image format conversion</vt:lpstr>
      <vt:lpstr>Image format conversion</vt:lpstr>
      <vt:lpstr>Image bit depth conversion</vt:lpstr>
      <vt:lpstr>Image bit depth conversion discussion</vt:lpstr>
      <vt:lpstr>Conversion to 8-bit format</vt:lpstr>
      <vt:lpstr>Measurements in images</vt:lpstr>
      <vt:lpstr>Manual measurements in multiple regions</vt:lpstr>
      <vt:lpstr>Measuring signal to noise in images</vt:lpstr>
      <vt:lpstr>Measuring signal to noise</vt:lpstr>
      <vt:lpstr>Measure signal to noise</vt:lpstr>
      <vt:lpstr>PowerPoint Presentation</vt:lpstr>
      <vt:lpstr>multi-color and scale-bar</vt:lpstr>
      <vt:lpstr>always keep your raw images! (do conversions only on duplicates!)</vt:lpstr>
      <vt:lpstr>Biological interpretation of intensity measurements</vt:lpstr>
      <vt:lpstr>16-bit (or 8-bit) vs. 32-bit images</vt:lpstr>
      <vt:lpstr>Manual background subtraction on an image</vt:lpstr>
      <vt:lpstr>Threshold and automated particle analysis</vt:lpstr>
      <vt:lpstr>Point Spread Function Examination</vt:lpstr>
      <vt:lpstr>PowerPoint Presentation</vt:lpstr>
      <vt:lpstr>Measuring FRAP data (also uses a macro)</vt:lpstr>
      <vt:lpstr>Examine 3-D data using Hyperstacks and 3-D Viewer</vt:lpstr>
      <vt:lpstr>Colocalisation</vt:lpstr>
      <vt:lpstr>Pixel based co-localization</vt:lpstr>
      <vt:lpstr>Image filtering</vt:lpstr>
      <vt:lpstr>White-board session on: Image filtering</vt:lpstr>
      <vt:lpstr>Image filtering for  improved particle detection</vt:lpstr>
      <vt:lpstr>Top-hat filter</vt:lpstr>
      <vt:lpstr>Top-hat filter removes local background and thereby enhances locally bright structures</vt:lpstr>
      <vt:lpstr>Top-hat filtering</vt:lpstr>
      <vt:lpstr>Distinguishing dots from lines</vt:lpstr>
      <vt:lpstr>Image segmentation (object detection) using supervised machine-learning</vt:lpstr>
      <vt:lpstr>Supervised machine learning</vt:lpstr>
      <vt:lpstr>White-board session on supervised pixel classification</vt:lpstr>
      <vt:lpstr>Supervised automated pixel classification</vt:lpstr>
      <vt:lpstr>Stitching with flat-field correction</vt:lpstr>
      <vt:lpstr>Flat-field correction</vt:lpstr>
      <vt:lpstr>Time-lapse handling and analysis</vt:lpstr>
      <vt:lpstr>Time-lapse: Movie making and annotation</vt:lpstr>
      <vt:lpstr>Manual Tracking</vt:lpstr>
      <vt:lpstr>Kymograph Analysis</vt:lpstr>
      <vt:lpstr>PowerPoint Presentation</vt:lpstr>
      <vt:lpstr>PowerPoint Presentation</vt:lpstr>
      <vt:lpstr>White-board session on: Automated tracking</vt:lpstr>
      <vt:lpstr>Automated Tracking: Installing a Tracking Plugin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segmentation and object analysis (using supervised learning)</vt:lpstr>
      <vt:lpstr>ImageJ Macros</vt:lpstr>
      <vt:lpstr>Tophat filtering macro</vt:lpstr>
      <vt:lpstr>Batch Analysis</vt:lpstr>
      <vt:lpstr>Batch analysis using macros: Top-hat filtering of many images</vt:lpstr>
      <vt:lpstr>Batch analysis using image stacks: Top-hat filtering </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on Image Proessing using ImageJ / FIJI</dc:title>
  <dc:creator>Christian Tischer</dc:creator>
  <cp:lastModifiedBy>Microsoft Office User</cp:lastModifiedBy>
  <cp:revision>959</cp:revision>
  <cp:lastPrinted>2017-09-18T06:11:41Z</cp:lastPrinted>
  <dcterms:created xsi:type="dcterms:W3CDTF">2006-08-16T00:00:00Z</dcterms:created>
  <dcterms:modified xsi:type="dcterms:W3CDTF">2018-05-06T20:48:01Z</dcterms:modified>
</cp:coreProperties>
</file>